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52"/>
  </p:notesMasterIdLst>
  <p:handoutMasterIdLst>
    <p:handoutMasterId r:id="rId53"/>
  </p:handoutMasterIdLst>
  <p:sldIdLst>
    <p:sldId id="257" r:id="rId2"/>
    <p:sldId id="400" r:id="rId3"/>
    <p:sldId id="406" r:id="rId4"/>
    <p:sldId id="458" r:id="rId5"/>
    <p:sldId id="450" r:id="rId6"/>
    <p:sldId id="407" r:id="rId7"/>
    <p:sldId id="408" r:id="rId8"/>
    <p:sldId id="457" r:id="rId9"/>
    <p:sldId id="451" r:id="rId10"/>
    <p:sldId id="409" r:id="rId11"/>
    <p:sldId id="410" r:id="rId12"/>
    <p:sldId id="411" r:id="rId13"/>
    <p:sldId id="462" r:id="rId14"/>
    <p:sldId id="414" r:id="rId15"/>
    <p:sldId id="460" r:id="rId16"/>
    <p:sldId id="412" r:id="rId17"/>
    <p:sldId id="461" r:id="rId18"/>
    <p:sldId id="413" r:id="rId19"/>
    <p:sldId id="452" r:id="rId20"/>
    <p:sldId id="453" r:id="rId21"/>
    <p:sldId id="415" r:id="rId22"/>
    <p:sldId id="463" r:id="rId23"/>
    <p:sldId id="416" r:id="rId24"/>
    <p:sldId id="454" r:id="rId25"/>
    <p:sldId id="417" r:id="rId26"/>
    <p:sldId id="418" r:id="rId27"/>
    <p:sldId id="456" r:id="rId28"/>
    <p:sldId id="455" r:id="rId29"/>
    <p:sldId id="419" r:id="rId30"/>
    <p:sldId id="401" r:id="rId31"/>
    <p:sldId id="420" r:id="rId32"/>
    <p:sldId id="421" r:id="rId33"/>
    <p:sldId id="422" r:id="rId34"/>
    <p:sldId id="423" r:id="rId35"/>
    <p:sldId id="424" r:id="rId36"/>
    <p:sldId id="465" r:id="rId37"/>
    <p:sldId id="467" r:id="rId38"/>
    <p:sldId id="425" r:id="rId39"/>
    <p:sldId id="426" r:id="rId40"/>
    <p:sldId id="427" r:id="rId41"/>
    <p:sldId id="428" r:id="rId42"/>
    <p:sldId id="464" r:id="rId43"/>
    <p:sldId id="429" r:id="rId44"/>
    <p:sldId id="468" r:id="rId45"/>
    <p:sldId id="430" r:id="rId46"/>
    <p:sldId id="431" r:id="rId47"/>
    <p:sldId id="432" r:id="rId48"/>
    <p:sldId id="433" r:id="rId49"/>
    <p:sldId id="434" r:id="rId50"/>
    <p:sldId id="391" r:id="rId51"/>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tza Tomova" initials="E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3333CC"/>
    <a:srgbClr val="666699"/>
    <a:srgbClr val="333333"/>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5" autoAdjust="0"/>
    <p:restoredTop sz="70200" autoAdjust="0"/>
  </p:normalViewPr>
  <p:slideViewPr>
    <p:cSldViewPr>
      <p:cViewPr varScale="1">
        <p:scale>
          <a:sx n="60" d="100"/>
          <a:sy n="60" d="100"/>
        </p:scale>
        <p:origin x="2352" y="53"/>
      </p:cViewPr>
      <p:guideLst>
        <p:guide orient="horz" pos="2160"/>
        <p:guide pos="2880"/>
      </p:guideLst>
    </p:cSldViewPr>
  </p:slideViewPr>
  <p:outlineViewPr>
    <p:cViewPr>
      <p:scale>
        <a:sx n="33" d="100"/>
        <a:sy n="33" d="100"/>
      </p:scale>
      <p:origin x="0" y="-3936"/>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56" d="100"/>
          <a:sy n="56" d="100"/>
        </p:scale>
        <p:origin x="-192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1075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1075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1075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E5E4DB7-8442-4014-A405-0E93998EA327}" type="slidenum">
              <a:rPr lang="bg-BG"/>
              <a:pPr/>
              <a:t>‹#›</a:t>
            </a:fld>
            <a:endParaRPr lang="bg-BG"/>
          </a:p>
        </p:txBody>
      </p:sp>
    </p:spTree>
    <p:extLst>
      <p:ext uri="{BB962C8B-B14F-4D97-AF65-F5344CB8AC3E}">
        <p14:creationId xmlns:p14="http://schemas.microsoft.com/office/powerpoint/2010/main" val="2894233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798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7" name="Rectangle 5"/>
          <p:cNvSpPr>
            <a:spLocks noGrp="1" noChangeArrowheads="1"/>
          </p:cNvSpPr>
          <p:nvPr>
            <p:ph type="body" sz="quarter" idx="3"/>
          </p:nvPr>
        </p:nvSpPr>
        <p:spPr bwMode="auto">
          <a:xfrm>
            <a:off x="692150" y="43561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B63B242-671F-4338-8EC8-EE4290B1A82A}" type="slidenum">
              <a:rPr lang="bg-BG"/>
              <a:pPr/>
              <a:t>‹#›</a:t>
            </a:fld>
            <a:endParaRPr lang="bg-BG"/>
          </a:p>
        </p:txBody>
      </p:sp>
    </p:spTree>
    <p:extLst>
      <p:ext uri="{BB962C8B-B14F-4D97-AF65-F5344CB8AC3E}">
        <p14:creationId xmlns:p14="http://schemas.microsoft.com/office/powerpoint/2010/main" val="10335071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g.wikipedia.org/wiki/%D0%9F%D0%BB%D0%B0%D0%B7%D0%BC%D0%B0" TargetMode="External"/><Relationship Id="rId13" Type="http://schemas.openxmlformats.org/officeDocument/2006/relationships/hyperlink" Target="https://bg.wikipedia.org/wiki/%D0%92%D0%B5%D1%89%D0%B5%D1%81%D1%82%D0%B2%D0%BE" TargetMode="External"/><Relationship Id="rId18" Type="http://schemas.openxmlformats.org/officeDocument/2006/relationships/hyperlink" Target="https://bg.wikipedia.org/wiki/%D0%9B%D0%B0%D0%B7%D0%B5%D1%80" TargetMode="External"/><Relationship Id="rId26" Type="http://schemas.openxmlformats.org/officeDocument/2006/relationships/hyperlink" Target="https://bg.wikipedia.org/wiki/%D0%9A%D0%B0%D1%82%D0%B8%D0%BE%D0%BD" TargetMode="External"/><Relationship Id="rId3" Type="http://schemas.openxmlformats.org/officeDocument/2006/relationships/hyperlink" Target="https://bg.wikipedia.org/wiki/%D0%95%D0%BB%D0%B5%D0%BA%D1%82%D1%80%D0%B8%D1%87%D0%B5%D1%81%D0%BA%D0%B8_%D1%80%D0%B0%D0%B7%D1%80%D1%8F%D0%B4" TargetMode="External"/><Relationship Id="rId21" Type="http://schemas.openxmlformats.org/officeDocument/2006/relationships/hyperlink" Target="https://bg.wikipedia.org/wiki/%D0%99%D0%BE%D0%BD" TargetMode="External"/><Relationship Id="rId7" Type="http://schemas.openxmlformats.org/officeDocument/2006/relationships/hyperlink" Target="https://bg.wikipedia.org/wiki/%D0%92%D1%8A%D0%B7%D0%B4%D1%83%D1%85" TargetMode="External"/><Relationship Id="rId12" Type="http://schemas.openxmlformats.org/officeDocument/2006/relationships/hyperlink" Target="https://bg.wikipedia.org/wiki/%D0%90%D0%B3%D1%80%D0%B5%D0%B3%D0%B0%D1%82%D0%BD%D0%BE_%D1%81%D1%8A%D1%81%D1%82%D0%BE%D1%8F%D0%BD%D0%B8%D0%B5" TargetMode="External"/><Relationship Id="rId17" Type="http://schemas.openxmlformats.org/officeDocument/2006/relationships/hyperlink" Target="https://bg.wikipedia.org/wiki/%D0%95%D0%BB%D0%B5%D0%BA%D1%82%D1%80%D0%BE%D0%BC%D0%B0%D0%B3%D0%BD%D0%B8%D1%82%D0%BD%D0%BE_%D0%BF%D0%BE%D0%BB%D0%B5" TargetMode="External"/><Relationship Id="rId25" Type="http://schemas.openxmlformats.org/officeDocument/2006/relationships/hyperlink" Target="https://bg.wikipedia.org/wiki/%D0%9A%D0%BE%D0%BD%D1%86%D0%B5%D0%BD%D1%82%D1%80%D0%B0%D1%86%D0%B8%D1%8F" TargetMode="External"/><Relationship Id="rId2" Type="http://schemas.openxmlformats.org/officeDocument/2006/relationships/slide" Target="../slides/slide16.xml"/><Relationship Id="rId16" Type="http://schemas.openxmlformats.org/officeDocument/2006/relationships/hyperlink" Target="https://bg.wikipedia.org/wiki/%D0%93%D0%B0%D0%B7" TargetMode="External"/><Relationship Id="rId20" Type="http://schemas.openxmlformats.org/officeDocument/2006/relationships/hyperlink" Target="https://bg.wikipedia.org/wiki/%D0%99%D0%BE%D0%BD%D0%B8%D0%B7%D0%B0%D1%86%D0%B8%D1%8F" TargetMode="External"/><Relationship Id="rId29" Type="http://schemas.openxmlformats.org/officeDocument/2006/relationships/hyperlink" Target="https://bg.wikipedia.org/w/index.php?title=%D0%9D%D0%BE%D1%81%D0%B8%D1%82%D0%B5%D0%BB_%D0%BD%D0%B0_%D0%B7%D0%B0%D1%80%D1%8F%D0%B4&amp;action=edit&amp;redlink=1" TargetMode="External"/><Relationship Id="rId1" Type="http://schemas.openxmlformats.org/officeDocument/2006/relationships/notesMaster" Target="../notesMasters/notesMaster1.xml"/><Relationship Id="rId6" Type="http://schemas.openxmlformats.org/officeDocument/2006/relationships/hyperlink" Target="https://bg.wikipedia.org/wiki/%D0%95%D0%BB%D0%B5%D0%BA%D1%82%D1%80%D0%B8%D1%87%D0%B5%D1%81%D0%BA%D0%B0_%D0%B4%D1%8A%D0%B3%D0%B0#cite_note-Alexandrov-1" TargetMode="External"/><Relationship Id="rId11" Type="http://schemas.openxmlformats.org/officeDocument/2006/relationships/hyperlink" Target="https://bg.wikipedia.org/wiki/%D0%9F%D0%BB%D0%B0%D0%B7%D0%BC%D0%B0#cite_note-Liddell2016-1" TargetMode="External"/><Relationship Id="rId24" Type="http://schemas.openxmlformats.org/officeDocument/2006/relationships/hyperlink" Target="https://bg.wikipedia.org/wiki/%D0%9F%D0%BB%D0%B0%D0%B7%D0%BC%D0%B0#cite_note-Sturrock1994-3" TargetMode="External"/><Relationship Id="rId5" Type="http://schemas.openxmlformats.org/officeDocument/2006/relationships/hyperlink" Target="https://bg.wikipedia.org/wiki/%D0%95%D0%BB%D0%B5%D0%BA%D1%82%D1%80%D0%B8%D1%87%D0%B5%D1%81%D0%BA%D0%BE_%D0%BD%D0%B0%D0%BF%D1%80%D0%B5%D0%B6%D0%B5%D0%BD%D0%B8%D0%B5" TargetMode="External"/><Relationship Id="rId15" Type="http://schemas.openxmlformats.org/officeDocument/2006/relationships/hyperlink" Target="https://bg.wikipedia.org/wiki/%D0%A2%D0%B5%D1%87%D0%BD%D0%BE%D1%81%D1%82" TargetMode="External"/><Relationship Id="rId23" Type="http://schemas.openxmlformats.org/officeDocument/2006/relationships/hyperlink" Target="https://bg.wikipedia.org/wiki/%D0%9A%D0%BE%D0%B2%D0%B0%D0%BB%D0%B5%D0%BD%D1%82%D0%BD%D0%B0_%D0%B2%D1%80%D1%8A%D0%B7%D0%BA%D0%B0" TargetMode="External"/><Relationship Id="rId28" Type="http://schemas.openxmlformats.org/officeDocument/2006/relationships/hyperlink" Target="https://bg.wikipedia.org/wiki/%D0%A1%D0%BA%D0%BE%D1%80%D0%BE%D1%81%D1%82" TargetMode="External"/><Relationship Id="rId10" Type="http://schemas.openxmlformats.org/officeDocument/2006/relationships/hyperlink" Target="https://bg.wikipedia.org/wiki/%D0%93%D1%80%D1%8A%D1%86%D0%BA%D0%B8_%D0%B5%D0%B7%D0%B8%D0%BA" TargetMode="External"/><Relationship Id="rId19" Type="http://schemas.openxmlformats.org/officeDocument/2006/relationships/hyperlink" Target="https://bg.wikipedia.org/wiki/%D0%9C%D0%B8%D0%BA%D1%80%D0%BE%D0%B2%D1%8A%D0%BB%D0%BD%D0%B8" TargetMode="External"/><Relationship Id="rId4" Type="http://schemas.openxmlformats.org/officeDocument/2006/relationships/hyperlink" Target="https://bg.wikipedia.org/wiki/%D0%A2%D0%BE%D0%BA" TargetMode="External"/><Relationship Id="rId9" Type="http://schemas.openxmlformats.org/officeDocument/2006/relationships/hyperlink" Target="https://bg.wikipedia.org/wiki/%D0%A1%D0%B2%D0%B5%D1%82%D0%BB%D0%B8%D0%BD%D0%B0" TargetMode="External"/><Relationship Id="rId14" Type="http://schemas.openxmlformats.org/officeDocument/2006/relationships/hyperlink" Target="https://bg.wikipedia.org/wiki/%D0%A2%D0%B2%D1%8A%D1%80%D0%B4%D0%BE_%D1%82%D1%8F%D0%BB%D0%BE" TargetMode="External"/><Relationship Id="rId22" Type="http://schemas.openxmlformats.org/officeDocument/2006/relationships/hyperlink" Target="https://bg.wikipedia.org/wiki/%D0%9F%D0%BB%D0%B0%D0%B7%D0%BC%D0%B0#cite_note-Luo1998-2" TargetMode="External"/><Relationship Id="rId27" Type="http://schemas.openxmlformats.org/officeDocument/2006/relationships/hyperlink" Target="https://bg.wikipedia.org/wiki/%D0%90%D0%BD%D0%B8%D0%BE%D0%BD" TargetMode="External"/><Relationship Id="rId30" Type="http://schemas.openxmlformats.org/officeDocument/2006/relationships/hyperlink" Target="https://bg.wikipedia.org/wiki/%D0%95%D0%BB%D0%B5%D0%BA%D1%82%D1%80%D0%B8%D1%87%D0%B5%D1%81%D0%BA%D0%B0_%D0%BF%D1%80%D0%BE%D0%B2%D0%BE%D0%B4%D0%B8%D0%BC%D0%BE%D1%81%D1%8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a:t>
            </a:fld>
            <a:endParaRPr lang="bg-BG"/>
          </a:p>
        </p:txBody>
      </p:sp>
    </p:spTree>
    <p:extLst>
      <p:ext uri="{BB962C8B-B14F-4D97-AF65-F5344CB8AC3E}">
        <p14:creationId xmlns:p14="http://schemas.microsoft.com/office/powerpoint/2010/main" val="27219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8</a:t>
            </a:fld>
            <a:endParaRPr lang="bg-BG"/>
          </a:p>
        </p:txBody>
      </p:sp>
    </p:spTree>
    <p:extLst>
      <p:ext uri="{BB962C8B-B14F-4D97-AF65-F5344CB8AC3E}">
        <p14:creationId xmlns:p14="http://schemas.microsoft.com/office/powerpoint/2010/main" val="391404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14</a:t>
            </a:fld>
            <a:endParaRPr lang="bg-BG"/>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Eлектрическата дъга</a:t>
            </a:r>
            <a:r>
              <a:rPr lang="ru-RU" dirty="0"/>
              <a:t> (също </a:t>
            </a:r>
            <a:r>
              <a:rPr lang="ru-RU" b="1" dirty="0"/>
              <a:t>волтова дъга</a:t>
            </a:r>
            <a:r>
              <a:rPr lang="ru-RU" dirty="0"/>
              <a:t> или </a:t>
            </a:r>
            <a:r>
              <a:rPr lang="ru-RU" b="1" dirty="0"/>
              <a:t>дъгов разряд</a:t>
            </a:r>
            <a:r>
              <a:rPr lang="ru-RU" dirty="0"/>
              <a:t>) е физическо явление, един от видовете </a:t>
            </a:r>
            <a:r>
              <a:rPr lang="ru-RU" dirty="0">
                <a:hlinkClick r:id="rId3" tooltip="Електрически разряд"/>
              </a:rPr>
              <a:t>електрически разряд</a:t>
            </a:r>
            <a:r>
              <a:rPr lang="ru-RU" dirty="0"/>
              <a:t> в газове. Наблюдава се при прекъсване на електрически вериги, когато стойността на </a:t>
            </a:r>
            <a:r>
              <a:rPr lang="ru-RU" dirty="0">
                <a:hlinkClick r:id="rId4" tooltip="Ток"/>
              </a:rPr>
              <a:t>тока</a:t>
            </a:r>
            <a:r>
              <a:rPr lang="ru-RU" dirty="0"/>
              <a:t> и </a:t>
            </a:r>
            <a:r>
              <a:rPr lang="ru-RU" dirty="0">
                <a:hlinkClick r:id="rId5" tooltip="Електрическо напрежение"/>
              </a:rPr>
              <a:t>напрежението</a:t>
            </a:r>
            <a:r>
              <a:rPr lang="ru-RU" dirty="0"/>
              <a:t> надхвърлят определени стойности.</a:t>
            </a:r>
            <a:r>
              <a:rPr lang="ru-RU" baseline="30000" dirty="0">
                <a:hlinkClick r:id="rId6"/>
              </a:rPr>
              <a:t>[1]</a:t>
            </a:r>
            <a:r>
              <a:rPr lang="ru-RU" dirty="0"/>
              <a:t> Протичащият ток през непроводима среда (напр. </a:t>
            </a:r>
            <a:r>
              <a:rPr lang="ru-RU" dirty="0">
                <a:hlinkClick r:id="rId7" tooltip="Въздух"/>
              </a:rPr>
              <a:t>въздух</a:t>
            </a:r>
            <a:r>
              <a:rPr lang="ru-RU" dirty="0"/>
              <a:t>) създава </a:t>
            </a:r>
            <a:r>
              <a:rPr lang="ru-RU" dirty="0">
                <a:hlinkClick r:id="rId8" tooltip="Плазма"/>
              </a:rPr>
              <a:t>плазма</a:t>
            </a:r>
            <a:r>
              <a:rPr lang="ru-RU" dirty="0"/>
              <a:t>, която може да породи </a:t>
            </a:r>
            <a:r>
              <a:rPr lang="ru-RU" dirty="0">
                <a:hlinkClick r:id="rId9" tooltip="Светлина"/>
              </a:rPr>
              <a:t>светлина</a:t>
            </a:r>
            <a:r>
              <a:rPr lang="ru-RU" dirty="0"/>
              <a:t>. </a:t>
            </a:r>
          </a:p>
          <a:p>
            <a:r>
              <a:rPr lang="ru-RU" b="1" dirty="0"/>
              <a:t>Плазма</a:t>
            </a:r>
            <a:r>
              <a:rPr lang="ru-RU" dirty="0"/>
              <a:t> (от </a:t>
            </a:r>
            <a:r>
              <a:rPr lang="ru-RU" dirty="0">
                <a:hlinkClick r:id="rId10" tooltip="Гръцки език"/>
              </a:rPr>
              <a:t>гръцки</a:t>
            </a:r>
            <a:r>
              <a:rPr lang="ru-RU" dirty="0"/>
              <a:t>: </a:t>
            </a:r>
            <a:r>
              <a:rPr lang="ru-RU" i="1" dirty="0"/>
              <a:t>πλάσμα</a:t>
            </a:r>
            <a:r>
              <a:rPr lang="ru-RU" dirty="0"/>
              <a:t>, „нещо оформено“</a:t>
            </a:r>
            <a:r>
              <a:rPr lang="ru-RU" baseline="30000" dirty="0">
                <a:hlinkClick r:id="rId11"/>
              </a:rPr>
              <a:t>[1]</a:t>
            </a:r>
            <a:r>
              <a:rPr lang="ru-RU" dirty="0"/>
              <a:t>) е едно от четирите фундаментални </a:t>
            </a:r>
            <a:r>
              <a:rPr lang="ru-RU" dirty="0">
                <a:hlinkClick r:id="rId12" tooltip="Агрегатно състояние"/>
              </a:rPr>
              <a:t>агрегатни състояния</a:t>
            </a:r>
            <a:r>
              <a:rPr lang="ru-RU" dirty="0"/>
              <a:t> на </a:t>
            </a:r>
            <a:r>
              <a:rPr lang="ru-RU" dirty="0">
                <a:hlinkClick r:id="rId13" tooltip="Вещество"/>
              </a:rPr>
              <a:t>веществото</a:t>
            </a:r>
            <a:r>
              <a:rPr lang="ru-RU" dirty="0"/>
              <a:t>, наред с </a:t>
            </a:r>
            <a:r>
              <a:rPr lang="ru-RU" dirty="0">
                <a:hlinkClick r:id="rId14" tooltip="Твърдо тяло"/>
              </a:rPr>
              <a:t>твърдото</a:t>
            </a:r>
            <a:r>
              <a:rPr lang="ru-RU" dirty="0"/>
              <a:t>, </a:t>
            </a:r>
            <a:r>
              <a:rPr lang="ru-RU" dirty="0">
                <a:hlinkClick r:id="rId15" tooltip="Течност"/>
              </a:rPr>
              <a:t>течното</a:t>
            </a:r>
            <a:r>
              <a:rPr lang="ru-RU" dirty="0"/>
              <a:t> и </a:t>
            </a:r>
            <a:r>
              <a:rPr lang="ru-RU" dirty="0">
                <a:hlinkClick r:id="rId16" tooltip="Газ"/>
              </a:rPr>
              <a:t>газообразното състояние</a:t>
            </a:r>
            <a:r>
              <a:rPr lang="ru-RU" dirty="0"/>
              <a:t>. </a:t>
            </a:r>
          </a:p>
          <a:p>
            <a:r>
              <a:rPr lang="ru-RU" dirty="0"/>
              <a:t>Плазмата може да се формира при нагряване на газ или подлагането му на силно </a:t>
            </a:r>
            <a:r>
              <a:rPr lang="ru-RU" dirty="0">
                <a:hlinkClick r:id="rId17" tooltip="Електромагнитно поле"/>
              </a:rPr>
              <a:t>електромагнитно поле</a:t>
            </a:r>
            <a:r>
              <a:rPr lang="ru-RU" dirty="0"/>
              <a:t>, създадено от </a:t>
            </a:r>
            <a:r>
              <a:rPr lang="ru-RU" dirty="0">
                <a:hlinkClick r:id="rId18" tooltip="Лазер"/>
              </a:rPr>
              <a:t>лазер</a:t>
            </a:r>
            <a:r>
              <a:rPr lang="ru-RU" dirty="0"/>
              <a:t> или </a:t>
            </a:r>
            <a:r>
              <a:rPr lang="ru-RU" dirty="0">
                <a:hlinkClick r:id="rId19" tooltip="Микровълни"/>
              </a:rPr>
              <a:t>микровълнов</a:t>
            </a:r>
            <a:r>
              <a:rPr lang="ru-RU" dirty="0"/>
              <a:t> генератор. По този начин се предизвиква </a:t>
            </a:r>
            <a:r>
              <a:rPr lang="ru-RU" dirty="0">
                <a:hlinkClick r:id="rId20" tooltip="Йонизация"/>
              </a:rPr>
              <a:t>йонизация</a:t>
            </a:r>
            <a:r>
              <a:rPr lang="ru-RU" dirty="0"/>
              <a:t> – формиране на електрически заредени </a:t>
            </a:r>
            <a:r>
              <a:rPr lang="ru-RU" dirty="0">
                <a:hlinkClick r:id="rId21" tooltip="Йон"/>
              </a:rPr>
              <a:t>йони</a:t>
            </a:r>
            <a:r>
              <a:rPr lang="ru-RU" dirty="0"/>
              <a:t>,</a:t>
            </a:r>
            <a:r>
              <a:rPr lang="ru-RU" baseline="30000" dirty="0">
                <a:hlinkClick r:id="rId22"/>
              </a:rPr>
              <a:t>[2]</a:t>
            </a:r>
            <a:r>
              <a:rPr lang="ru-RU" dirty="0"/>
              <a:t> при което се разрушават съществуващите </a:t>
            </a:r>
            <a:r>
              <a:rPr lang="ru-RU" dirty="0">
                <a:hlinkClick r:id="rId23" tooltip="Ковалентна връзка"/>
              </a:rPr>
              <a:t>ковалентните връзки</a:t>
            </a:r>
            <a:r>
              <a:rPr lang="ru-RU" dirty="0"/>
              <a:t>.</a:t>
            </a:r>
            <a:r>
              <a:rPr lang="ru-RU" baseline="30000" dirty="0">
                <a:hlinkClick r:id="rId24"/>
              </a:rPr>
              <a:t>[3]</a:t>
            </a:r>
            <a:r>
              <a:rPr lang="ru-RU" dirty="0"/>
              <a:t> Йоните имат голяма относителна </a:t>
            </a:r>
            <a:r>
              <a:rPr lang="ru-RU" dirty="0">
                <a:hlinkClick r:id="rId25" tooltip="Концентрация"/>
              </a:rPr>
              <a:t>концентрация</a:t>
            </a:r>
            <a:r>
              <a:rPr lang="ru-RU" dirty="0"/>
              <a:t>, еднаква или почти еднаква за </a:t>
            </a:r>
            <a:r>
              <a:rPr lang="ru-RU" dirty="0">
                <a:hlinkClick r:id="rId26" tooltip="Катион"/>
              </a:rPr>
              <a:t>положителните</a:t>
            </a:r>
            <a:r>
              <a:rPr lang="ru-RU" dirty="0"/>
              <a:t> и </a:t>
            </a:r>
            <a:r>
              <a:rPr lang="ru-RU" dirty="0">
                <a:hlinkClick r:id="rId27" tooltip="Анион"/>
              </a:rPr>
              <a:t>отрицателните</a:t>
            </a:r>
            <a:r>
              <a:rPr lang="ru-RU" dirty="0"/>
              <a:t> йони, като </a:t>
            </a:r>
            <a:r>
              <a:rPr lang="ru-RU" dirty="0">
                <a:hlinkClick r:id="rId28" tooltip="Скорост"/>
              </a:rPr>
              <a:t>скоростта</a:t>
            </a:r>
            <a:r>
              <a:rPr lang="ru-RU" dirty="0"/>
              <a:t> на движението им под действието на външно електрическо поле е по-малка от топлинната им скорост на движение. </a:t>
            </a:r>
          </a:p>
          <a:p>
            <a:r>
              <a:rPr lang="ru-RU" dirty="0"/>
              <a:t>Наличието на голям брой </a:t>
            </a:r>
            <a:r>
              <a:rPr lang="ru-RU" dirty="0">
                <a:hlinkClick r:id="rId29" tooltip="Носител на заряд (страницата не съществува)"/>
              </a:rPr>
              <a:t>носители на заряд</a:t>
            </a:r>
            <a:r>
              <a:rPr lang="ru-RU" dirty="0"/>
              <a:t> прави плазмата </a:t>
            </a:r>
            <a:r>
              <a:rPr lang="ru-RU" dirty="0">
                <a:hlinkClick r:id="rId30" tooltip="Електрическа проводимост"/>
              </a:rPr>
              <a:t>електропроводима</a:t>
            </a:r>
            <a:r>
              <a:rPr lang="ru-RU" dirty="0"/>
              <a:t> и силно чувствителна към въздействието на електромагнитни полета. Подобно на газовете, плазмата няма определена форма или обем, освен ако е затворена в съд. За разлика от газовете, под влияние на магнитно поле тя може да образува структури, като нишки и лъчи. </a:t>
            </a:r>
          </a:p>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16</a:t>
            </a:fld>
            <a:endParaRPr lang="bg-BG"/>
          </a:p>
        </p:txBody>
      </p:sp>
    </p:spTree>
    <p:extLst>
      <p:ext uri="{BB962C8B-B14F-4D97-AF65-F5344CB8AC3E}">
        <p14:creationId xmlns:p14="http://schemas.microsoft.com/office/powerpoint/2010/main" val="409998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37</a:t>
            </a:fld>
            <a:endParaRPr lang="bg-BG"/>
          </a:p>
        </p:txBody>
      </p:sp>
    </p:spTree>
    <p:extLst>
      <p:ext uri="{BB962C8B-B14F-4D97-AF65-F5344CB8AC3E}">
        <p14:creationId xmlns:p14="http://schemas.microsoft.com/office/powerpoint/2010/main" val="376943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4578" name="Group 2"/>
          <p:cNvGrpSpPr>
            <a:grpSpLocks/>
          </p:cNvGrpSpPr>
          <p:nvPr/>
        </p:nvGrpSpPr>
        <p:grpSpPr bwMode="auto">
          <a:xfrm>
            <a:off x="0" y="0"/>
            <a:ext cx="8458200" cy="5943600"/>
            <a:chOff x="0" y="0"/>
            <a:chExt cx="5328" cy="3744"/>
          </a:xfrm>
        </p:grpSpPr>
        <p:sp>
          <p:nvSpPr>
            <p:cNvPr id="24579" name="Freeform 3"/>
            <p:cNvSpPr>
              <a:spLocks/>
            </p:cNvSpPr>
            <p:nvPr/>
          </p:nvSpPr>
          <p:spPr bwMode="hidden">
            <a:xfrm>
              <a:off x="0" y="1440"/>
              <a:ext cx="5155" cy="2304"/>
            </a:xfrm>
            <a:custGeom>
              <a:avLst/>
              <a:gdLst>
                <a:gd name="T0" fmla="*/ 5154 w 5155"/>
                <a:gd name="T1" fmla="*/ 1769 h 2304"/>
                <a:gd name="T2" fmla="*/ 0 w 5155"/>
                <a:gd name="T3" fmla="*/ 2304 h 2304"/>
                <a:gd name="T4" fmla="*/ 0 w 5155"/>
                <a:gd name="T5" fmla="*/ 1252 h 2304"/>
                <a:gd name="T6" fmla="*/ 5155 w 5155"/>
                <a:gd name="T7" fmla="*/ 0 h 2304"/>
                <a:gd name="T8" fmla="*/ 5155 w 5155"/>
                <a:gd name="T9" fmla="*/ 1416 h 2304"/>
                <a:gd name="T10" fmla="*/ 5154 w 5155"/>
                <a:gd name="T11" fmla="*/ 1769 h 2304"/>
              </a:gdLst>
              <a:ahLst/>
              <a:cxnLst>
                <a:cxn ang="0">
                  <a:pos x="T0" y="T1"/>
                </a:cxn>
                <a:cxn ang="0">
                  <a:pos x="T2" y="T3"/>
                </a:cxn>
                <a:cxn ang="0">
                  <a:pos x="T4" y="T5"/>
                </a:cxn>
                <a:cxn ang="0">
                  <a:pos x="T6" y="T7"/>
                </a:cxn>
                <a:cxn ang="0">
                  <a:pos x="T8" y="T9"/>
                </a:cxn>
                <a:cxn ang="0">
                  <a:pos x="T10" y="T11"/>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sp>
          <p:nvSpPr>
            <p:cNvPr id="24580" name="Freeform 4"/>
            <p:cNvSpPr>
              <a:spLocks/>
            </p:cNvSpPr>
            <p:nvPr/>
          </p:nvSpPr>
          <p:spPr bwMode="hidden">
            <a:xfrm>
              <a:off x="0" y="0"/>
              <a:ext cx="5328" cy="3689"/>
            </a:xfrm>
            <a:custGeom>
              <a:avLst/>
              <a:gdLst>
                <a:gd name="T0" fmla="*/ 5311 w 5328"/>
                <a:gd name="T1" fmla="*/ 3209 h 3689"/>
                <a:gd name="T2" fmla="*/ 0 w 5328"/>
                <a:gd name="T3" fmla="*/ 3689 h 3689"/>
                <a:gd name="T4" fmla="*/ 0 w 5328"/>
                <a:gd name="T5" fmla="*/ 9 h 3689"/>
                <a:gd name="T6" fmla="*/ 5328 w 5328"/>
                <a:gd name="T7" fmla="*/ 0 h 3689"/>
                <a:gd name="T8" fmla="*/ 5311 w 5328"/>
                <a:gd name="T9" fmla="*/ 3209 h 3689"/>
              </a:gdLst>
              <a:ahLst/>
              <a:cxnLst>
                <a:cxn ang="0">
                  <a:pos x="T0" y="T1"/>
                </a:cxn>
                <a:cxn ang="0">
                  <a:pos x="T2" y="T3"/>
                </a:cxn>
                <a:cxn ang="0">
                  <a:pos x="T4" y="T5"/>
                </a:cxn>
                <a:cxn ang="0">
                  <a:pos x="T6" y="T7"/>
                </a:cxn>
                <a:cxn ang="0">
                  <a:pos x="T8" y="T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grpSp>
      <p:sp>
        <p:nvSpPr>
          <p:cNvPr id="24581" name="Rectangle 5"/>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bg-BG" noProof="0"/>
              <a:t>Click to edit Master subtitle style</a:t>
            </a:r>
          </a:p>
        </p:txBody>
      </p:sp>
      <p:sp>
        <p:nvSpPr>
          <p:cNvPr id="24582" name="Rectangle 6"/>
          <p:cNvSpPr>
            <a:spLocks noGrp="1" noChangeArrowheads="1"/>
          </p:cNvSpPr>
          <p:nvPr>
            <p:ph type="dt" sz="quarter" idx="2"/>
          </p:nvPr>
        </p:nvSpPr>
        <p:spPr/>
        <p:txBody>
          <a:bodyPr/>
          <a:lstStyle>
            <a:lvl1pPr>
              <a:defRPr/>
            </a:lvl1pPr>
          </a:lstStyle>
          <a:p>
            <a:endParaRPr lang="bg-BG"/>
          </a:p>
        </p:txBody>
      </p:sp>
      <p:sp>
        <p:nvSpPr>
          <p:cNvPr id="24583" name="Rectangle 7"/>
          <p:cNvSpPr>
            <a:spLocks noGrp="1" noChangeArrowheads="1"/>
          </p:cNvSpPr>
          <p:nvPr>
            <p:ph type="ftr" sz="quarter" idx="3"/>
          </p:nvPr>
        </p:nvSpPr>
        <p:spPr/>
        <p:txBody>
          <a:bodyPr/>
          <a:lstStyle>
            <a:lvl1pPr>
              <a:defRPr/>
            </a:lvl1pPr>
          </a:lstStyle>
          <a:p>
            <a:endParaRPr lang="bg-BG"/>
          </a:p>
        </p:txBody>
      </p:sp>
      <p:sp>
        <p:nvSpPr>
          <p:cNvPr id="24584" name="Rectangle 8"/>
          <p:cNvSpPr>
            <a:spLocks noGrp="1" noChangeArrowheads="1"/>
          </p:cNvSpPr>
          <p:nvPr>
            <p:ph type="sldNum" sz="quarter" idx="4"/>
          </p:nvPr>
        </p:nvSpPr>
        <p:spPr/>
        <p:txBody>
          <a:bodyPr/>
          <a:lstStyle>
            <a:lvl1pPr>
              <a:defRPr/>
            </a:lvl1pPr>
          </a:lstStyle>
          <a:p>
            <a:fld id="{C1D9291B-2F75-4D45-947F-1EF2F9AF5E53}" type="slidenum">
              <a:rPr lang="bg-BG"/>
              <a:pPr/>
              <a:t>‹#›</a:t>
            </a:fld>
            <a:endParaRPr lang="bg-BG"/>
          </a:p>
        </p:txBody>
      </p:sp>
      <p:sp>
        <p:nvSpPr>
          <p:cNvPr id="24585"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bg-BG" noProof="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4C1622D1-4B4D-4074-92E7-2D87CA2252D7}" type="slidenum">
              <a:rPr lang="bg-BG"/>
              <a:pPr/>
              <a:t>‹#›</a:t>
            </a:fld>
            <a:endParaRPr lang="bg-BG"/>
          </a:p>
        </p:txBody>
      </p:sp>
    </p:spTree>
    <p:extLst>
      <p:ext uri="{BB962C8B-B14F-4D97-AF65-F5344CB8AC3E}">
        <p14:creationId xmlns:p14="http://schemas.microsoft.com/office/powerpoint/2010/main" val="116153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endParaRPr lang="bg-BG"/>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324666E8-23F8-4E01-B47D-AD8260717BDF}" type="slidenum">
              <a:rPr lang="bg-BG"/>
              <a:pPr/>
              <a:t>‹#›</a:t>
            </a:fld>
            <a:endParaRPr lang="bg-BG"/>
          </a:p>
        </p:txBody>
      </p:sp>
    </p:spTree>
    <p:extLst>
      <p:ext uri="{BB962C8B-B14F-4D97-AF65-F5344CB8AC3E}">
        <p14:creationId xmlns:p14="http://schemas.microsoft.com/office/powerpoint/2010/main" val="8800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BFE999D1-F9A4-4778-B8C7-0170286633BE}" type="slidenum">
              <a:rPr lang="bg-BG"/>
              <a:pPr/>
              <a:t>‹#›</a:t>
            </a:fld>
            <a:endParaRPr lang="bg-BG"/>
          </a:p>
        </p:txBody>
      </p:sp>
    </p:spTree>
    <p:extLst>
      <p:ext uri="{BB962C8B-B14F-4D97-AF65-F5344CB8AC3E}">
        <p14:creationId xmlns:p14="http://schemas.microsoft.com/office/powerpoint/2010/main" val="89181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bg-B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86F61F63-30F6-4656-B1DF-C727E29C4C97}" type="slidenum">
              <a:rPr lang="bg-BG"/>
              <a:pPr/>
              <a:t>‹#›</a:t>
            </a:fld>
            <a:endParaRPr lang="bg-BG"/>
          </a:p>
        </p:txBody>
      </p:sp>
    </p:spTree>
    <p:extLst>
      <p:ext uri="{BB962C8B-B14F-4D97-AF65-F5344CB8AC3E}">
        <p14:creationId xmlns:p14="http://schemas.microsoft.com/office/powerpoint/2010/main" val="197377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FAD55A98-07B2-4777-A1FF-9B8634CEC671}" type="slidenum">
              <a:rPr lang="bg-BG"/>
              <a:pPr/>
              <a:t>‹#›</a:t>
            </a:fld>
            <a:endParaRPr lang="bg-BG"/>
          </a:p>
        </p:txBody>
      </p:sp>
    </p:spTree>
    <p:extLst>
      <p:ext uri="{BB962C8B-B14F-4D97-AF65-F5344CB8AC3E}">
        <p14:creationId xmlns:p14="http://schemas.microsoft.com/office/powerpoint/2010/main" val="150652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bg-B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p:cNvSpPr>
            <a:spLocks noGrp="1"/>
          </p:cNvSpPr>
          <p:nvPr>
            <p:ph type="dt" sz="half" idx="10"/>
          </p:nvPr>
        </p:nvSpPr>
        <p:spPr/>
        <p:txBody>
          <a:bodyPr/>
          <a:lstStyle>
            <a:lvl1pPr>
              <a:defRPr/>
            </a:lvl1pPr>
          </a:lstStyle>
          <a:p>
            <a:endParaRPr lang="bg-BG"/>
          </a:p>
        </p:txBody>
      </p:sp>
      <p:sp>
        <p:nvSpPr>
          <p:cNvPr id="8" name="Footer Placeholder 7"/>
          <p:cNvSpPr>
            <a:spLocks noGrp="1"/>
          </p:cNvSpPr>
          <p:nvPr>
            <p:ph type="ftr" sz="quarter" idx="11"/>
          </p:nvPr>
        </p:nvSpPr>
        <p:spPr/>
        <p:txBody>
          <a:bodyPr/>
          <a:lstStyle>
            <a:lvl1pPr>
              <a:defRPr/>
            </a:lvl1pPr>
          </a:lstStyle>
          <a:p>
            <a:endParaRPr lang="bg-BG"/>
          </a:p>
        </p:txBody>
      </p:sp>
      <p:sp>
        <p:nvSpPr>
          <p:cNvPr id="9" name="Slide Number Placeholder 8"/>
          <p:cNvSpPr>
            <a:spLocks noGrp="1"/>
          </p:cNvSpPr>
          <p:nvPr>
            <p:ph type="sldNum" sz="quarter" idx="12"/>
          </p:nvPr>
        </p:nvSpPr>
        <p:spPr/>
        <p:txBody>
          <a:bodyPr/>
          <a:lstStyle>
            <a:lvl1pPr>
              <a:defRPr/>
            </a:lvl1pPr>
          </a:lstStyle>
          <a:p>
            <a:fld id="{A3C1324F-748D-49BA-A0B3-2B19D61276AC}" type="slidenum">
              <a:rPr lang="bg-BG"/>
              <a:pPr/>
              <a:t>‹#›</a:t>
            </a:fld>
            <a:endParaRPr lang="bg-BG"/>
          </a:p>
        </p:txBody>
      </p:sp>
    </p:spTree>
    <p:extLst>
      <p:ext uri="{BB962C8B-B14F-4D97-AF65-F5344CB8AC3E}">
        <p14:creationId xmlns:p14="http://schemas.microsoft.com/office/powerpoint/2010/main" val="158912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Date Placeholder 2"/>
          <p:cNvSpPr>
            <a:spLocks noGrp="1"/>
          </p:cNvSpPr>
          <p:nvPr>
            <p:ph type="dt" sz="half" idx="10"/>
          </p:nvPr>
        </p:nvSpPr>
        <p:spPr/>
        <p:txBody>
          <a:bodyPr/>
          <a:lstStyle>
            <a:lvl1pPr>
              <a:defRPr/>
            </a:lvl1pPr>
          </a:lstStyle>
          <a:p>
            <a:endParaRPr lang="bg-BG"/>
          </a:p>
        </p:txBody>
      </p:sp>
      <p:sp>
        <p:nvSpPr>
          <p:cNvPr id="4" name="Footer Placeholder 3"/>
          <p:cNvSpPr>
            <a:spLocks noGrp="1"/>
          </p:cNvSpPr>
          <p:nvPr>
            <p:ph type="ftr" sz="quarter" idx="11"/>
          </p:nvPr>
        </p:nvSpPr>
        <p:spPr/>
        <p:txBody>
          <a:bodyPr/>
          <a:lstStyle>
            <a:lvl1pPr>
              <a:defRPr/>
            </a:lvl1pPr>
          </a:lstStyle>
          <a:p>
            <a:endParaRPr lang="bg-BG"/>
          </a:p>
        </p:txBody>
      </p:sp>
      <p:sp>
        <p:nvSpPr>
          <p:cNvPr id="5" name="Slide Number Placeholder 4"/>
          <p:cNvSpPr>
            <a:spLocks noGrp="1"/>
          </p:cNvSpPr>
          <p:nvPr>
            <p:ph type="sldNum" sz="quarter" idx="12"/>
          </p:nvPr>
        </p:nvSpPr>
        <p:spPr/>
        <p:txBody>
          <a:bodyPr/>
          <a:lstStyle>
            <a:lvl1pPr>
              <a:defRPr/>
            </a:lvl1pPr>
          </a:lstStyle>
          <a:p>
            <a:fld id="{BBE74DF1-95FD-4233-989A-E947752D8EA5}" type="slidenum">
              <a:rPr lang="bg-BG"/>
              <a:pPr/>
              <a:t>‹#›</a:t>
            </a:fld>
            <a:endParaRPr lang="bg-BG"/>
          </a:p>
        </p:txBody>
      </p:sp>
    </p:spTree>
    <p:extLst>
      <p:ext uri="{BB962C8B-B14F-4D97-AF65-F5344CB8AC3E}">
        <p14:creationId xmlns:p14="http://schemas.microsoft.com/office/powerpoint/2010/main" val="306538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bg-BG"/>
          </a:p>
        </p:txBody>
      </p:sp>
      <p:sp>
        <p:nvSpPr>
          <p:cNvPr id="3" name="Footer Placeholder 2"/>
          <p:cNvSpPr>
            <a:spLocks noGrp="1"/>
          </p:cNvSpPr>
          <p:nvPr>
            <p:ph type="ftr" sz="quarter" idx="11"/>
          </p:nvPr>
        </p:nvSpPr>
        <p:spPr/>
        <p:txBody>
          <a:bodyPr/>
          <a:lstStyle>
            <a:lvl1pPr>
              <a:defRPr/>
            </a:lvl1pPr>
          </a:lstStyle>
          <a:p>
            <a:endParaRPr lang="bg-BG"/>
          </a:p>
        </p:txBody>
      </p:sp>
      <p:sp>
        <p:nvSpPr>
          <p:cNvPr id="4" name="Slide Number Placeholder 3"/>
          <p:cNvSpPr>
            <a:spLocks noGrp="1"/>
          </p:cNvSpPr>
          <p:nvPr>
            <p:ph type="sldNum" sz="quarter" idx="12"/>
          </p:nvPr>
        </p:nvSpPr>
        <p:spPr/>
        <p:txBody>
          <a:bodyPr/>
          <a:lstStyle>
            <a:lvl1pPr>
              <a:defRPr/>
            </a:lvl1pPr>
          </a:lstStyle>
          <a:p>
            <a:fld id="{BCD6DC90-EC19-4549-80CF-97CE8607858B}" type="slidenum">
              <a:rPr lang="bg-BG"/>
              <a:pPr/>
              <a:t>‹#›</a:t>
            </a:fld>
            <a:endParaRPr lang="bg-BG"/>
          </a:p>
        </p:txBody>
      </p:sp>
    </p:spTree>
    <p:extLst>
      <p:ext uri="{BB962C8B-B14F-4D97-AF65-F5344CB8AC3E}">
        <p14:creationId xmlns:p14="http://schemas.microsoft.com/office/powerpoint/2010/main" val="218405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590C64C0-C293-4FA6-9462-58CAB1D21A23}" type="slidenum">
              <a:rPr lang="bg-BG"/>
              <a:pPr/>
              <a:t>‹#›</a:t>
            </a:fld>
            <a:endParaRPr lang="bg-BG"/>
          </a:p>
        </p:txBody>
      </p:sp>
    </p:spTree>
    <p:extLst>
      <p:ext uri="{BB962C8B-B14F-4D97-AF65-F5344CB8AC3E}">
        <p14:creationId xmlns:p14="http://schemas.microsoft.com/office/powerpoint/2010/main" val="303463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B17CCC71-350A-4C05-9B69-110B539A962F}" type="slidenum">
              <a:rPr lang="bg-BG"/>
              <a:pPr/>
              <a:t>‹#›</a:t>
            </a:fld>
            <a:endParaRPr lang="bg-BG"/>
          </a:p>
        </p:txBody>
      </p:sp>
    </p:spTree>
    <p:extLst>
      <p:ext uri="{BB962C8B-B14F-4D97-AF65-F5344CB8AC3E}">
        <p14:creationId xmlns:p14="http://schemas.microsoft.com/office/powerpoint/2010/main" val="291480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554" name="Group 2"/>
          <p:cNvGrpSpPr>
            <a:grpSpLocks/>
          </p:cNvGrpSpPr>
          <p:nvPr/>
        </p:nvGrpSpPr>
        <p:grpSpPr bwMode="auto">
          <a:xfrm>
            <a:off x="0" y="0"/>
            <a:ext cx="7242175" cy="1981200"/>
            <a:chOff x="0" y="0"/>
            <a:chExt cx="4562" cy="1248"/>
          </a:xfrm>
        </p:grpSpPr>
        <p:sp>
          <p:nvSpPr>
            <p:cNvPr id="23555" name="Freeform 3"/>
            <p:cNvSpPr>
              <a:spLocks/>
            </p:cNvSpPr>
            <p:nvPr/>
          </p:nvSpPr>
          <p:spPr bwMode="hidden">
            <a:xfrm>
              <a:off x="0" y="583"/>
              <a:ext cx="4487" cy="665"/>
            </a:xfrm>
            <a:custGeom>
              <a:avLst/>
              <a:gdLst>
                <a:gd name="T0" fmla="*/ 4800 w 4806"/>
                <a:gd name="T1" fmla="*/ 299 h 665"/>
                <a:gd name="T2" fmla="*/ 0 w 4806"/>
                <a:gd name="T3" fmla="*/ 665 h 665"/>
                <a:gd name="T4" fmla="*/ 0 w 4806"/>
                <a:gd name="T5" fmla="*/ 0 h 665"/>
                <a:gd name="T6" fmla="*/ 4806 w 4806"/>
                <a:gd name="T7" fmla="*/ 1 h 665"/>
                <a:gd name="T8" fmla="*/ 4800 w 4806"/>
                <a:gd name="T9" fmla="*/ 153 h 665"/>
                <a:gd name="T10" fmla="*/ 4800 w 4806"/>
                <a:gd name="T11" fmla="*/ 299 h 665"/>
              </a:gdLst>
              <a:ahLst/>
              <a:cxnLst>
                <a:cxn ang="0">
                  <a:pos x="T0" y="T1"/>
                </a:cxn>
                <a:cxn ang="0">
                  <a:pos x="T2" y="T3"/>
                </a:cxn>
                <a:cxn ang="0">
                  <a:pos x="T4" y="T5"/>
                </a:cxn>
                <a:cxn ang="0">
                  <a:pos x="T6" y="T7"/>
                </a:cxn>
                <a:cxn ang="0">
                  <a:pos x="T8" y="T9"/>
                </a:cxn>
                <a:cxn ang="0">
                  <a:pos x="T10" y="T11"/>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sp>
          <p:nvSpPr>
            <p:cNvPr id="23556" name="Freeform 4"/>
            <p:cNvSpPr>
              <a:spLocks/>
            </p:cNvSpPr>
            <p:nvPr/>
          </p:nvSpPr>
          <p:spPr bwMode="hidden">
            <a:xfrm>
              <a:off x="0" y="0"/>
              <a:ext cx="4562" cy="1199"/>
            </a:xfrm>
            <a:custGeom>
              <a:avLst/>
              <a:gdLst>
                <a:gd name="T0" fmla="*/ 4560 w 4562"/>
                <a:gd name="T1" fmla="*/ 932 h 1199"/>
                <a:gd name="T2" fmla="*/ 0 w 4562"/>
                <a:gd name="T3" fmla="*/ 1199 h 1199"/>
                <a:gd name="T4" fmla="*/ 0 w 4562"/>
                <a:gd name="T5" fmla="*/ 0 h 1199"/>
                <a:gd name="T6" fmla="*/ 4562 w 4562"/>
                <a:gd name="T7" fmla="*/ 0 h 1199"/>
                <a:gd name="T8" fmla="*/ 4560 w 4562"/>
                <a:gd name="T9" fmla="*/ 932 h 1199"/>
                <a:gd name="T10" fmla="*/ 4560 w 4562"/>
                <a:gd name="T11" fmla="*/ 932 h 1199"/>
              </a:gdLst>
              <a:ahLst/>
              <a:cxnLst>
                <a:cxn ang="0">
                  <a:pos x="T0" y="T1"/>
                </a:cxn>
                <a:cxn ang="0">
                  <a:pos x="T2" y="T3"/>
                </a:cxn>
                <a:cxn ang="0">
                  <a:pos x="T4" y="T5"/>
                </a:cxn>
                <a:cxn ang="0">
                  <a:pos x="T6" y="T7"/>
                </a:cxn>
                <a:cxn ang="0">
                  <a:pos x="T8" y="T9"/>
                </a:cxn>
                <a:cxn ang="0">
                  <a:pos x="T10" y="T11"/>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grpSp>
      <p:sp>
        <p:nvSpPr>
          <p:cNvPr id="23557" name="Rectangle 5"/>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bg-BG"/>
              <a:t>Click to edit Master title style</a:t>
            </a:r>
          </a:p>
        </p:txBody>
      </p:sp>
      <p:sp>
        <p:nvSpPr>
          <p:cNvPr id="23558" name="Rectangle 6"/>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23559" name="Rectangle 7"/>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endParaRPr lang="bg-BG"/>
          </a:p>
        </p:txBody>
      </p:sp>
      <p:sp>
        <p:nvSpPr>
          <p:cNvPr id="23560"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C0C0C0"/>
                  </a:outerShdw>
                </a:effectLst>
              </a:defRPr>
            </a:lvl1pPr>
          </a:lstStyle>
          <a:p>
            <a:endParaRPr lang="bg-BG"/>
          </a:p>
        </p:txBody>
      </p:sp>
      <p:sp>
        <p:nvSpPr>
          <p:cNvPr id="23561" name="Rectangle 9"/>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D98E4E3A-3C7C-4215-A500-BD683819AF90}" type="slidenum">
              <a:rPr lang="bg-BG"/>
              <a:pPr/>
              <a:t>‹#›</a:t>
            </a:fld>
            <a:endParaRPr lang="bg-BG"/>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ctr" rtl="0" fontAlgn="base">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mn-ea"/>
          <a:cs typeface="+mn-cs"/>
        </a:defRPr>
      </a:lvl3pPr>
      <a:lvl4pPr marL="1346200" indent="-23813" algn="l" rtl="0" fontAlgn="base">
        <a:spcBef>
          <a:spcPct val="20000"/>
        </a:spcBef>
        <a:spcAft>
          <a:spcPct val="0"/>
        </a:spcAft>
        <a:buChar char="–"/>
        <a:defRPr sz="2000" kern="1200">
          <a:solidFill>
            <a:schemeClr val="tx1"/>
          </a:solidFill>
          <a:effectLst>
            <a:outerShdw blurRad="38100" dist="38100" dir="2700000" algn="tl">
              <a:srgbClr val="C0C0C0"/>
            </a:outerShdw>
          </a:effectLst>
          <a:latin typeface="+mn-lt"/>
          <a:ea typeface="+mn-ea"/>
          <a:cs typeface="+mn-cs"/>
        </a:defRPr>
      </a:lvl4pPr>
      <a:lvl5pPr marL="1730375"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6.w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Gazova%20zavarka.av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4.wdp"/><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70.png"/></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microsoft.com/office/2007/relationships/hdphoto" Target="../media/hdphoto12.wdp"/></Relationships>
</file>

<file path=ppt/slides/_rels/slide4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4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4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92275" y="274638"/>
            <a:ext cx="6994525" cy="777875"/>
          </a:xfrm>
        </p:spPr>
        <p:txBody>
          <a:bodyPr/>
          <a:lstStyle/>
          <a:p>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уредостроене”</a:t>
            </a:r>
            <a:br>
              <a:rPr lang="bg-BG" sz="1800" dirty="0">
                <a:solidFill>
                  <a:schemeClr val="tx1"/>
                </a:solidFill>
                <a:latin typeface="Arial" pitchFamily="34" charset="0"/>
                <a:cs typeface="Arial" pitchFamily="34" charset="0"/>
              </a:rPr>
            </a:br>
            <a:endParaRPr lang="bg-BG" sz="1800" dirty="0">
              <a:solidFill>
                <a:schemeClr val="tx1"/>
              </a:solidFill>
              <a:latin typeface="Arial" pitchFamily="34" charset="0"/>
              <a:cs typeface="Arial" pitchFamily="34" charset="0"/>
            </a:endParaRPr>
          </a:p>
        </p:txBody>
      </p:sp>
      <p:sp>
        <p:nvSpPr>
          <p:cNvPr id="3075" name="Rectangle 3"/>
          <p:cNvSpPr>
            <a:spLocks noGrp="1" noChangeArrowheads="1"/>
          </p:cNvSpPr>
          <p:nvPr>
            <p:ph type="body" idx="1"/>
          </p:nvPr>
        </p:nvSpPr>
        <p:spPr>
          <a:xfrm>
            <a:off x="142844" y="404665"/>
            <a:ext cx="9181684" cy="1728192"/>
          </a:xfrm>
        </p:spPr>
        <p:txBody>
          <a:bodyPr/>
          <a:lstStyle/>
          <a:p>
            <a:pPr eaLnBrk="1" hangingPunct="1">
              <a:spcBef>
                <a:spcPct val="0"/>
              </a:spcBef>
              <a:buClrTx/>
              <a:buSzTx/>
              <a:buFontTx/>
              <a:buNone/>
            </a:pPr>
            <a:endParaRPr lang="en-US" sz="3500" dirty="0">
              <a:solidFill>
                <a:srgbClr val="C00000"/>
              </a:solidFill>
              <a:effectLst/>
              <a:latin typeface="Arial" pitchFamily="34" charset="0"/>
              <a:cs typeface="Arial" pitchFamily="34" charset="0"/>
            </a:endParaRPr>
          </a:p>
          <a:p>
            <a:pPr eaLnBrk="1" hangingPunct="1">
              <a:spcBef>
                <a:spcPct val="0"/>
              </a:spcBef>
              <a:buClrTx/>
              <a:buSzTx/>
              <a:buFontTx/>
              <a:buNone/>
            </a:pPr>
            <a:endParaRPr lang="bg-BG" sz="3500" dirty="0">
              <a:latin typeface="Arial" pitchFamily="34" charset="0"/>
              <a:cs typeface="Arial" pitchFamily="34" charset="0"/>
            </a:endParaRPr>
          </a:p>
          <a:p>
            <a:pPr eaLnBrk="1" hangingPunct="1">
              <a:spcBef>
                <a:spcPct val="0"/>
              </a:spcBef>
              <a:buClrTx/>
              <a:buSzTx/>
              <a:buNone/>
            </a:pPr>
            <a:r>
              <a:rPr lang="bg-BG" sz="3500" dirty="0">
                <a:solidFill>
                  <a:srgbClr val="333399"/>
                </a:solidFill>
                <a:effectLst/>
                <a:latin typeface="Arial" pitchFamily="34" charset="0"/>
                <a:ea typeface="Arial Unicode MS" panose="020B0604020202020204" pitchFamily="34" charset="-128"/>
                <a:cs typeface="Arial" pitchFamily="34" charset="0"/>
              </a:rPr>
              <a:t>МАШИННИ СЪЕДИНЕНИЯ И ЕЛЕМЕНТИ</a:t>
            </a:r>
          </a:p>
        </p:txBody>
      </p:sp>
      <p:sp>
        <p:nvSpPr>
          <p:cNvPr id="2" name="Slide Number Placeholder 1"/>
          <p:cNvSpPr>
            <a:spLocks noGrp="1"/>
          </p:cNvSpPr>
          <p:nvPr>
            <p:ph type="sldNum" sz="quarter" idx="12"/>
          </p:nvPr>
        </p:nvSpPr>
        <p:spPr/>
        <p:txBody>
          <a:bodyPr/>
          <a:lstStyle/>
          <a:p>
            <a:fld id="{BFE999D1-F9A4-4778-B8C7-0170286633BE}" type="slidenum">
              <a:rPr lang="bg-BG" smtClean="0"/>
              <a:pPr/>
              <a:t>1</a:t>
            </a:fld>
            <a:endParaRPr lang="bg-BG" dirty="0"/>
          </a:p>
        </p:txBody>
      </p:sp>
      <p:pic>
        <p:nvPicPr>
          <p:cNvPr id="6" name="Picture 5" descr="Logo-TU-blue-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44" y="14285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4">
            <a:extLst>
              <a:ext uri="{FF2B5EF4-FFF2-40B4-BE49-F238E27FC236}">
                <a16:creationId xmlns:a16="http://schemas.microsoft.com/office/drawing/2014/main" id="{E0E43573-AE9C-4AB2-B604-892052C315EB}"/>
              </a:ext>
            </a:extLst>
          </p:cNvPr>
          <p:cNvPicPr>
            <a:picLocks noChangeAspect="1"/>
          </p:cNvPicPr>
          <p:nvPr/>
        </p:nvPicPr>
        <p:blipFill>
          <a:blip r:embed="rId4"/>
          <a:stretch>
            <a:fillRect/>
          </a:stretch>
        </p:blipFill>
        <p:spPr bwMode="auto">
          <a:xfrm>
            <a:off x="954443" y="2217139"/>
            <a:ext cx="4354793" cy="436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A0C609BA-A45C-4846-8FE3-E9A3DA2A9910}"/>
              </a:ext>
            </a:extLst>
          </p:cNvPr>
          <p:cNvSpPr txBox="1"/>
          <p:nvPr/>
        </p:nvSpPr>
        <p:spPr>
          <a:xfrm>
            <a:off x="6012161" y="5805264"/>
            <a:ext cx="2520280" cy="523220"/>
          </a:xfrm>
          <a:prstGeom prst="rect">
            <a:avLst/>
          </a:prstGeom>
          <a:noFill/>
        </p:spPr>
        <p:txBody>
          <a:bodyPr wrap="square" rtlCol="0">
            <a:spAutoFit/>
          </a:bodyPr>
          <a:lstStyle/>
          <a:p>
            <a:r>
              <a:rPr lang="en-US" sz="1400" dirty="0"/>
              <a:t>http://</a:t>
            </a:r>
            <a:r>
              <a:rPr lang="bg-BG" sz="1400" dirty="0"/>
              <a:t>е</a:t>
            </a:r>
            <a:r>
              <a:rPr lang="en-US" sz="1400" dirty="0"/>
              <a:t>lse.uctm.edu/users/</a:t>
            </a:r>
            <a:r>
              <a:rPr lang="en-US" sz="1400" dirty="0" err="1"/>
              <a:t>Iliev</a:t>
            </a:r>
            <a:r>
              <a:rPr lang="en-US" sz="1400" dirty="0"/>
              <a:t>/</a:t>
            </a:r>
            <a:r>
              <a:rPr lang="en-US" sz="1400" dirty="0" err="1"/>
              <a:t>lekcij</a:t>
            </a:r>
            <a:r>
              <a:rPr lang="en-US" sz="1400" dirty="0"/>
              <a:t>/N18/N18_nit.htm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613469" y="43341"/>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 name="Picture 19" descr="8_4.png"/>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856720" y="666919"/>
            <a:ext cx="7430559" cy="3988154"/>
          </a:xfrm>
          <a:prstGeom prst="rect">
            <a:avLst/>
          </a:prstGeom>
          <a:ln>
            <a:noFill/>
          </a:ln>
          <a:effectLst>
            <a:outerShdw blurRad="190500" algn="tl" rotWithShape="0">
              <a:srgbClr val="000000">
                <a:alpha val="70000"/>
              </a:srgbClr>
            </a:outerShdw>
          </a:effectLst>
        </p:spPr>
      </p:pic>
      <p:sp>
        <p:nvSpPr>
          <p:cNvPr id="24" name="Rectangle 23"/>
          <p:cNvSpPr/>
          <p:nvPr/>
        </p:nvSpPr>
        <p:spPr>
          <a:xfrm>
            <a:off x="323528" y="4869160"/>
            <a:ext cx="8784976" cy="646331"/>
          </a:xfrm>
          <a:prstGeom prst="rect">
            <a:avLst/>
          </a:prstGeom>
        </p:spPr>
        <p:txBody>
          <a:bodyPr wrap="square">
            <a:spAutoFit/>
          </a:bodyPr>
          <a:lstStyle/>
          <a:p>
            <a:r>
              <a:rPr lang="bg-BG" dirty="0">
                <a:latin typeface="Arial" pitchFamily="34" charset="0"/>
              </a:rPr>
              <a:t>При по-отговорни случаи нитовите съединения се пресмятат на смачкване и срязване.</a:t>
            </a:r>
            <a:endParaRPr lang="en-US" dirty="0">
              <a:latin typeface="Arial" pitchFamily="34" charset="0"/>
            </a:endParaRPr>
          </a:p>
        </p:txBody>
      </p:sp>
      <p:sp>
        <p:nvSpPr>
          <p:cNvPr id="460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1" name="Object 1"/>
          <p:cNvGraphicFramePr>
            <a:graphicFrameLocks noChangeAspect="1"/>
          </p:cNvGraphicFramePr>
          <p:nvPr>
            <p:extLst>
              <p:ext uri="{D42A27DB-BD31-4B8C-83A1-F6EECF244321}">
                <p14:modId xmlns:p14="http://schemas.microsoft.com/office/powerpoint/2010/main" val="2935469439"/>
              </p:ext>
            </p:extLst>
          </p:nvPr>
        </p:nvGraphicFramePr>
        <p:xfrm>
          <a:off x="1619672" y="5682058"/>
          <a:ext cx="2065337" cy="814388"/>
        </p:xfrm>
        <a:graphic>
          <a:graphicData uri="http://schemas.openxmlformats.org/presentationml/2006/ole">
            <mc:AlternateContent xmlns:mc="http://schemas.openxmlformats.org/markup-compatibility/2006">
              <mc:Choice xmlns:v="urn:schemas-microsoft-com:vml" Requires="v">
                <p:oleObj r:id="rId4" imgW="1040948" imgH="406224" progId="">
                  <p:embed/>
                </p:oleObj>
              </mc:Choice>
              <mc:Fallback>
                <p:oleObj r:id="rId4" imgW="1040948" imgH="40622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5682058"/>
                        <a:ext cx="2065337" cy="814388"/>
                      </a:xfrm>
                      <a:prstGeom prst="rect">
                        <a:avLst/>
                      </a:prstGeom>
                      <a:solidFill>
                        <a:schemeClr val="bg2"/>
                      </a:solidFill>
                    </p:spPr>
                  </p:pic>
                </p:oleObj>
              </mc:Fallback>
            </mc:AlternateContent>
          </a:graphicData>
        </a:graphic>
      </p:graphicFrame>
      <p:sp>
        <p:nvSpPr>
          <p:cNvPr id="460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6083" name="Object 3"/>
          <p:cNvGraphicFramePr>
            <a:graphicFrameLocks noChangeAspect="1"/>
          </p:cNvGraphicFramePr>
          <p:nvPr>
            <p:extLst>
              <p:ext uri="{D42A27DB-BD31-4B8C-83A1-F6EECF244321}">
                <p14:modId xmlns:p14="http://schemas.microsoft.com/office/powerpoint/2010/main" val="1463099469"/>
              </p:ext>
            </p:extLst>
          </p:nvPr>
        </p:nvGraphicFramePr>
        <p:xfrm>
          <a:off x="4571999" y="5682058"/>
          <a:ext cx="2157412" cy="839787"/>
        </p:xfrm>
        <a:graphic>
          <a:graphicData uri="http://schemas.openxmlformats.org/presentationml/2006/ole">
            <mc:AlternateContent xmlns:mc="http://schemas.openxmlformats.org/markup-compatibility/2006">
              <mc:Choice xmlns:v="urn:schemas-microsoft-com:vml" Requires="v">
                <p:oleObj r:id="rId6" imgW="1079500" imgH="419100" progId="">
                  <p:embed/>
                </p:oleObj>
              </mc:Choice>
              <mc:Fallback>
                <p:oleObj r:id="rId6" imgW="1079500" imgH="4191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999" y="5682058"/>
                        <a:ext cx="2157412" cy="839787"/>
                      </a:xfrm>
                      <a:prstGeom prst="rect">
                        <a:avLst/>
                      </a:prstGeom>
                      <a:solidFill>
                        <a:schemeClr val="bg2"/>
                      </a:solidFill>
                    </p:spPr>
                  </p:pic>
                </p:oleObj>
              </mc:Fallback>
            </mc:AlternateContent>
          </a:graphicData>
        </a:graphic>
      </p:graphicFrame>
      <p:sp>
        <p:nvSpPr>
          <p:cNvPr id="2" name="TextBox 1">
            <a:extLst>
              <a:ext uri="{FF2B5EF4-FFF2-40B4-BE49-F238E27FC236}">
                <a16:creationId xmlns:a16="http://schemas.microsoft.com/office/drawing/2014/main" id="{B1AC33CC-6C0A-4DC5-8E7E-8E72902EDB95}"/>
              </a:ext>
            </a:extLst>
          </p:cNvPr>
          <p:cNvSpPr txBox="1"/>
          <p:nvPr/>
        </p:nvSpPr>
        <p:spPr>
          <a:xfrm>
            <a:off x="7020272" y="5373216"/>
            <a:ext cx="1584176" cy="707886"/>
          </a:xfrm>
          <a:prstGeom prst="rect">
            <a:avLst/>
          </a:prstGeom>
          <a:noFill/>
        </p:spPr>
        <p:txBody>
          <a:bodyPr wrap="square" rtlCol="0">
            <a:spAutoFit/>
          </a:bodyPr>
          <a:lstStyle/>
          <a:p>
            <a:r>
              <a:rPr lang="bg-BG" sz="2000" dirty="0">
                <a:solidFill>
                  <a:srgbClr val="C00000"/>
                </a:solidFill>
              </a:rPr>
              <a:t>Следва слайд 26</a:t>
            </a:r>
            <a:endParaRPr lang="en-US" sz="2000" dirty="0">
              <a:solidFill>
                <a:srgbClr val="C00000"/>
              </a:solidFill>
            </a:endParaRPr>
          </a:p>
        </p:txBody>
      </p:sp>
    </p:spTree>
    <p:extLst>
      <p:ext uri="{BB962C8B-B14F-4D97-AF65-F5344CB8AC3E}">
        <p14:creationId xmlns:p14="http://schemas.microsoft.com/office/powerpoint/2010/main" val="38300035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4348" y="285728"/>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357158" y="928670"/>
            <a:ext cx="3929090" cy="369332"/>
          </a:xfrm>
          <a:prstGeom prst="rect">
            <a:avLst/>
          </a:prstGeom>
        </p:spPr>
        <p:txBody>
          <a:bodyPr wrap="square">
            <a:spAutoFit/>
          </a:bodyPr>
          <a:lstStyle/>
          <a:p>
            <a:r>
              <a:rPr lang="ru-RU" dirty="0">
                <a:solidFill>
                  <a:srgbClr val="C00000"/>
                </a:solidFill>
                <a:latin typeface="Arial" pitchFamily="34" charset="0"/>
              </a:rPr>
              <a:t>Съединения чрез заваряване</a:t>
            </a:r>
            <a:endParaRPr lang="bg-BG" dirty="0">
              <a:solidFill>
                <a:srgbClr val="C00000"/>
              </a:solidFill>
              <a:latin typeface="Arial" pitchFamily="34" charset="0"/>
            </a:endParaRPr>
          </a:p>
        </p:txBody>
      </p:sp>
      <p:sp>
        <p:nvSpPr>
          <p:cNvPr id="41985" name="Rectangle 1"/>
          <p:cNvSpPr>
            <a:spLocks noChangeArrowheads="1"/>
          </p:cNvSpPr>
          <p:nvPr/>
        </p:nvSpPr>
        <p:spPr bwMode="auto">
          <a:xfrm>
            <a:off x="251520" y="1340768"/>
            <a:ext cx="8784976"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00000"/>
              </a:lnSpc>
              <a:spcBef>
                <a:spcPct val="0"/>
              </a:spcBef>
              <a:spcAft>
                <a:spcPct val="0"/>
              </a:spcAft>
              <a:buClrTx/>
              <a:buSzTx/>
              <a:buFontTx/>
              <a:buNone/>
              <a:tabLst/>
            </a:pPr>
            <a:r>
              <a:rPr kumimoji="0" lang="bg-BG" i="1" u="none" strike="noStrike" cap="none" normalizeH="0" baseline="0" dirty="0">
                <a:ln>
                  <a:noFill/>
                </a:ln>
                <a:solidFill>
                  <a:srgbClr val="333399"/>
                </a:solidFill>
                <a:effectLst/>
                <a:latin typeface="Arial" pitchFamily="34" charset="0"/>
                <a:ea typeface="Times New Roman" pitchFamily="18" charset="0"/>
              </a:rPr>
              <a:t>Заваряването</a:t>
            </a:r>
            <a:r>
              <a:rPr kumimoji="0" lang="bg-BG" b="0" i="0" u="none" strike="noStrike" cap="none" normalizeH="0" baseline="0" dirty="0">
                <a:ln>
                  <a:noFill/>
                </a:ln>
                <a:solidFill>
                  <a:schemeClr val="tx1"/>
                </a:solidFill>
                <a:effectLst/>
                <a:latin typeface="Arial" pitchFamily="34" charset="0"/>
                <a:ea typeface="Times New Roman" pitchFamily="18" charset="0"/>
              </a:rPr>
              <a:t> е технологичен процес за образуване на неразглобяемо съединение между части от </a:t>
            </a:r>
            <a:r>
              <a:rPr kumimoji="0" lang="bg-BG" i="1" u="none" strike="noStrike" cap="none" normalizeH="0" baseline="0" dirty="0">
                <a:ln>
                  <a:noFill/>
                </a:ln>
                <a:solidFill>
                  <a:srgbClr val="333399"/>
                </a:solidFill>
                <a:effectLst/>
                <a:latin typeface="Arial" pitchFamily="34" charset="0"/>
                <a:ea typeface="Times New Roman" pitchFamily="18" charset="0"/>
              </a:rPr>
              <a:t>еднородни или сходни метали</a:t>
            </a:r>
            <a:r>
              <a:rPr kumimoji="0" lang="bg-BG" b="0" i="0" u="none" strike="noStrike" cap="none" normalizeH="0" baseline="0" dirty="0">
                <a:ln>
                  <a:noFill/>
                </a:ln>
                <a:solidFill>
                  <a:schemeClr val="tx1"/>
                </a:solidFill>
                <a:effectLst/>
                <a:latin typeface="Arial" pitchFamily="34" charset="0"/>
                <a:ea typeface="Times New Roman" pitchFamily="18" charset="0"/>
              </a:rPr>
              <a:t>, при които чрез </a:t>
            </a:r>
            <a:r>
              <a:rPr lang="bg-BG" dirty="0">
                <a:solidFill>
                  <a:schemeClr val="tx1"/>
                </a:solidFill>
                <a:latin typeface="Arial" pitchFamily="34" charset="0"/>
                <a:ea typeface="Times New Roman" pitchFamily="18" charset="0"/>
              </a:rPr>
              <a:t>локално</a:t>
            </a:r>
            <a:r>
              <a:rPr kumimoji="0" lang="bg-BG" b="0" i="0" u="none" strike="noStrike" cap="none" normalizeH="0" baseline="0" dirty="0">
                <a:ln>
                  <a:noFill/>
                </a:ln>
                <a:effectLst/>
                <a:latin typeface="Arial" pitchFamily="34" charset="0"/>
                <a:ea typeface="Times New Roman" pitchFamily="18" charset="0"/>
              </a:rPr>
              <a:t> нагряване се създават условия за </a:t>
            </a:r>
            <a:r>
              <a:rPr kumimoji="0" lang="bg-BG" i="1" u="none" strike="noStrike" cap="none" normalizeH="0" baseline="0" dirty="0">
                <a:ln>
                  <a:noFill/>
                </a:ln>
                <a:solidFill>
                  <a:srgbClr val="333399"/>
                </a:solidFill>
                <a:effectLst/>
                <a:latin typeface="Arial" pitchFamily="34" charset="0"/>
                <a:ea typeface="Times New Roman" pitchFamily="18" charset="0"/>
              </a:rPr>
              <a:t>дифузия </a:t>
            </a:r>
            <a:r>
              <a:rPr kumimoji="0" lang="bg-BG" u="none" strike="noStrike" cap="none" normalizeH="0" baseline="0" dirty="0">
                <a:ln>
                  <a:noFill/>
                </a:ln>
                <a:effectLst/>
                <a:latin typeface="Arial" pitchFamily="34" charset="0"/>
                <a:ea typeface="Times New Roman" pitchFamily="18" charset="0"/>
              </a:rPr>
              <a:t>и</a:t>
            </a:r>
            <a:r>
              <a:rPr kumimoji="0" lang="bg-BG" i="1" u="none" strike="noStrike" cap="none" normalizeH="0" baseline="0" dirty="0">
                <a:ln>
                  <a:noFill/>
                </a:ln>
                <a:solidFill>
                  <a:srgbClr val="333399"/>
                </a:solidFill>
                <a:effectLst/>
                <a:latin typeface="Arial" pitchFamily="34" charset="0"/>
                <a:ea typeface="Times New Roman" pitchFamily="18" charset="0"/>
              </a:rPr>
              <a:t> възникване на междуатомно и междумолекулно свързване</a:t>
            </a:r>
            <a:r>
              <a:rPr kumimoji="0" lang="bg-BG" b="0" i="0" u="none" strike="noStrike" cap="none" normalizeH="0" baseline="0" dirty="0">
                <a:ln>
                  <a:noFill/>
                </a:ln>
                <a:effectLst/>
                <a:latin typeface="Arial" pitchFamily="34" charset="0"/>
                <a:ea typeface="Times New Roman" pitchFamily="18" charset="0"/>
              </a:rPr>
              <a:t>.</a:t>
            </a:r>
            <a:endParaRPr kumimoji="0" lang="en-US" b="0" i="0" u="none" strike="noStrike" cap="none" normalizeH="0" baseline="0" dirty="0">
              <a:ln>
                <a:noFill/>
              </a:ln>
              <a:effectLst/>
              <a:latin typeface="Arial" pitchFamily="34" charset="0"/>
            </a:endParaRPr>
          </a:p>
          <a:p>
            <a:pPr marL="0" marR="0" lvl="0" algn="just" defTabSz="914400" rtl="0" eaLnBrk="0" fontAlgn="base" latinLnBrk="0" hangingPunct="0">
              <a:lnSpc>
                <a:spcPct val="100000"/>
              </a:lnSpc>
              <a:spcBef>
                <a:spcPct val="0"/>
              </a:spcBef>
              <a:spcAft>
                <a:spcPct val="0"/>
              </a:spcAft>
              <a:buClrTx/>
              <a:buSzTx/>
              <a:buFontTx/>
              <a:buNone/>
              <a:tabLst/>
            </a:pPr>
            <a:r>
              <a:rPr kumimoji="0" lang="bg-BG" b="0" i="0" u="none" strike="noStrike" cap="none" normalizeH="0" baseline="0" dirty="0">
                <a:ln>
                  <a:noFill/>
                </a:ln>
                <a:solidFill>
                  <a:schemeClr val="tx1"/>
                </a:solidFill>
                <a:effectLst/>
                <a:latin typeface="Arial" pitchFamily="34" charset="0"/>
                <a:ea typeface="Times New Roman" pitchFamily="18" charset="0"/>
              </a:rPr>
              <a:t>Дифузията и появяването на междуатомни и междумолекулни сили на свързване се постигат чрез </a:t>
            </a:r>
            <a:r>
              <a:rPr kumimoji="0" lang="bg-BG" b="0" i="1" u="none" strike="noStrike" cap="none" normalizeH="0" baseline="0" dirty="0">
                <a:ln>
                  <a:noFill/>
                </a:ln>
                <a:solidFill>
                  <a:srgbClr val="333399"/>
                </a:solidFill>
                <a:effectLst/>
                <a:latin typeface="Arial" pitchFamily="34" charset="0"/>
                <a:ea typeface="Times New Roman" pitchFamily="18" charset="0"/>
              </a:rPr>
              <a:t>нагряване и употреба на натиск</a:t>
            </a:r>
            <a:r>
              <a:rPr kumimoji="0" lang="bg-BG" b="0" i="0" u="none" strike="noStrike" cap="none" normalizeH="0" baseline="0" dirty="0">
                <a:ln>
                  <a:noFill/>
                </a:ln>
                <a:solidFill>
                  <a:schemeClr val="tx1"/>
                </a:solidFill>
                <a:effectLst/>
                <a:latin typeface="Arial" pitchFamily="34" charset="0"/>
                <a:ea typeface="Times New Roman" pitchFamily="18" charset="0"/>
              </a:rPr>
              <a:t>.</a:t>
            </a:r>
            <a:endParaRPr kumimoji="0" lang="bg-BG" b="0" i="0" u="none" strike="noStrike" cap="none" normalizeH="0" baseline="0" dirty="0">
              <a:ln>
                <a:noFill/>
              </a:ln>
              <a:solidFill>
                <a:schemeClr val="tx1"/>
              </a:solidFill>
              <a:effectLst/>
              <a:latin typeface="Arial" pitchFamily="34" charset="0"/>
            </a:endParaRPr>
          </a:p>
        </p:txBody>
      </p:sp>
      <p:sp>
        <p:nvSpPr>
          <p:cNvPr id="3" name="Rectangle 2"/>
          <p:cNvSpPr/>
          <p:nvPr/>
        </p:nvSpPr>
        <p:spPr>
          <a:xfrm>
            <a:off x="215516" y="3102857"/>
            <a:ext cx="8712968" cy="923330"/>
          </a:xfrm>
          <a:prstGeom prst="rect">
            <a:avLst/>
          </a:prstGeom>
        </p:spPr>
        <p:txBody>
          <a:bodyPr wrap="square">
            <a:spAutoFit/>
          </a:bodyPr>
          <a:lstStyle/>
          <a:p>
            <a:pPr algn="just"/>
            <a:r>
              <a:rPr lang="bg-BG" i="1" dirty="0">
                <a:solidFill>
                  <a:srgbClr val="333399"/>
                </a:solidFill>
                <a:latin typeface="Arial" pitchFamily="34" charset="0"/>
              </a:rPr>
              <a:t>Заваряването под налягане  </a:t>
            </a:r>
            <a:r>
              <a:rPr lang="bg-BG" dirty="0">
                <a:latin typeface="Arial" pitchFamily="34" charset="0"/>
              </a:rPr>
              <a:t>или заваряване в тестообразно (пластично) състояние се изпълнява чрез загряване на частите до температура, по-ниска от температурата на топене, като се упражнява натиск. Бива:</a:t>
            </a:r>
          </a:p>
        </p:txBody>
      </p:sp>
      <p:sp>
        <p:nvSpPr>
          <p:cNvPr id="4" name="Rectangle 3"/>
          <p:cNvSpPr/>
          <p:nvPr/>
        </p:nvSpPr>
        <p:spPr>
          <a:xfrm>
            <a:off x="1472715" y="4234422"/>
            <a:ext cx="6435588" cy="646331"/>
          </a:xfrm>
          <a:prstGeom prst="rect">
            <a:avLst/>
          </a:prstGeom>
        </p:spPr>
        <p:txBody>
          <a:bodyPr wrap="square">
            <a:spAutoFit/>
          </a:bodyPr>
          <a:lstStyle/>
          <a:p>
            <a:pPr marL="285750" indent="-285750">
              <a:buFont typeface="Wingdings" pitchFamily="2" charset="2"/>
              <a:buChar char="ü"/>
            </a:pPr>
            <a:r>
              <a:rPr lang="bg-BG" i="1" dirty="0">
                <a:solidFill>
                  <a:srgbClr val="333399"/>
                </a:solidFill>
                <a:latin typeface="Arial" pitchFamily="34" charset="0"/>
              </a:rPr>
              <a:t>ковашко</a:t>
            </a:r>
            <a:r>
              <a:rPr lang="bg-BG" dirty="0">
                <a:latin typeface="Arial" pitchFamily="34" charset="0"/>
              </a:rPr>
              <a:t> – нагряването става в ковашко огнище, а упражняването на натиск – чрез удари с чук;</a:t>
            </a:r>
          </a:p>
        </p:txBody>
      </p:sp>
      <p:sp>
        <p:nvSpPr>
          <p:cNvPr id="5" name="Rectangle 4"/>
          <p:cNvSpPr/>
          <p:nvPr/>
        </p:nvSpPr>
        <p:spPr>
          <a:xfrm>
            <a:off x="1426062" y="5097581"/>
            <a:ext cx="6363580" cy="1477328"/>
          </a:xfrm>
          <a:prstGeom prst="rect">
            <a:avLst/>
          </a:prstGeom>
        </p:spPr>
        <p:txBody>
          <a:bodyPr wrap="square">
            <a:spAutoFit/>
          </a:bodyPr>
          <a:lstStyle/>
          <a:p>
            <a:pPr marL="285750" indent="-285750" algn="just">
              <a:buFont typeface="Wingdings" pitchFamily="2" charset="2"/>
              <a:buChar char="ü"/>
            </a:pPr>
            <a:r>
              <a:rPr lang="ru-RU" i="1" dirty="0">
                <a:solidFill>
                  <a:srgbClr val="333399"/>
                </a:solidFill>
                <a:latin typeface="Arial" pitchFamily="34" charset="0"/>
              </a:rPr>
              <a:t>електросъпротивително</a:t>
            </a:r>
            <a:r>
              <a:rPr lang="ru-RU" dirty="0">
                <a:latin typeface="Arial" pitchFamily="34" charset="0"/>
              </a:rPr>
              <a:t> или </a:t>
            </a:r>
            <a:r>
              <a:rPr lang="ru-RU" i="1" dirty="0">
                <a:solidFill>
                  <a:srgbClr val="333399"/>
                </a:solidFill>
                <a:latin typeface="Arial" pitchFamily="34" charset="0"/>
              </a:rPr>
              <a:t>контактно</a:t>
            </a:r>
            <a:r>
              <a:rPr lang="ru-RU" dirty="0">
                <a:latin typeface="Arial" pitchFamily="34" charset="0"/>
              </a:rPr>
              <a:t> – нагряването се извършва в резултат на протичане на електрически ток с голяма сила и ниско напрежение при повишено съпротивление в мястото на контакта на заваряваните детайли.</a:t>
            </a:r>
            <a:endParaRPr lang="bg-BG" dirty="0">
              <a:latin typeface="Arial" pitchFamily="34" charset="0"/>
            </a:endParaRPr>
          </a:p>
        </p:txBody>
      </p:sp>
    </p:spTree>
    <p:extLst>
      <p:ext uri="{BB962C8B-B14F-4D97-AF65-F5344CB8AC3E}">
        <p14:creationId xmlns:p14="http://schemas.microsoft.com/office/powerpoint/2010/main" val="38300035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329010"/>
            <a:ext cx="8205094" cy="456784"/>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251520" y="836712"/>
            <a:ext cx="8712968" cy="369332"/>
          </a:xfrm>
          <a:prstGeom prst="rect">
            <a:avLst/>
          </a:prstGeom>
        </p:spPr>
        <p:txBody>
          <a:bodyPr wrap="square">
            <a:spAutoFit/>
          </a:bodyPr>
          <a:lstStyle/>
          <a:p>
            <a:r>
              <a:rPr lang="bg-BG" dirty="0"/>
              <a:t>Електросъпротивителното заваряване бива: </a:t>
            </a:r>
            <a:r>
              <a:rPr lang="bg-BG" dirty="0">
                <a:solidFill>
                  <a:srgbClr val="FF0000"/>
                </a:solidFill>
              </a:rPr>
              <a:t>челно, точково и ролково.</a:t>
            </a:r>
          </a:p>
        </p:txBody>
      </p:sp>
      <p:sp>
        <p:nvSpPr>
          <p:cNvPr id="3" name="Rectangle 2"/>
          <p:cNvSpPr/>
          <p:nvPr/>
        </p:nvSpPr>
        <p:spPr>
          <a:xfrm>
            <a:off x="467544" y="1206044"/>
            <a:ext cx="7848872" cy="646331"/>
          </a:xfrm>
          <a:prstGeom prst="rect">
            <a:avLst/>
          </a:prstGeom>
        </p:spPr>
        <p:txBody>
          <a:bodyPr wrap="square">
            <a:spAutoFit/>
          </a:bodyPr>
          <a:lstStyle/>
          <a:p>
            <a:pPr marL="285750" indent="-285750" algn="just">
              <a:buFont typeface="Wingdings" pitchFamily="2" charset="2"/>
              <a:buChar char="ü"/>
            </a:pPr>
            <a:r>
              <a:rPr lang="bg-BG" dirty="0">
                <a:solidFill>
                  <a:srgbClr val="FF0000"/>
                </a:solidFill>
              </a:rPr>
              <a:t>Челното заваряване   </a:t>
            </a:r>
            <a:r>
              <a:rPr lang="bg-BG" dirty="0"/>
              <a:t>се използва за заваряване на части, чийто контактни зони имат еднакви сечения – фиг. а);</a:t>
            </a:r>
          </a:p>
        </p:txBody>
      </p:sp>
      <p:sp>
        <p:nvSpPr>
          <p:cNvPr id="4" name="Rectangle 3"/>
          <p:cNvSpPr/>
          <p:nvPr/>
        </p:nvSpPr>
        <p:spPr>
          <a:xfrm>
            <a:off x="467544" y="1861009"/>
            <a:ext cx="8136904" cy="646331"/>
          </a:xfrm>
          <a:prstGeom prst="rect">
            <a:avLst/>
          </a:prstGeom>
        </p:spPr>
        <p:txBody>
          <a:bodyPr wrap="square">
            <a:spAutoFit/>
          </a:bodyPr>
          <a:lstStyle/>
          <a:p>
            <a:pPr marL="285750" indent="-285750">
              <a:buFont typeface="Wingdings" pitchFamily="2" charset="2"/>
              <a:buChar char="ü"/>
            </a:pPr>
            <a:r>
              <a:rPr lang="ru-RU" dirty="0">
                <a:solidFill>
                  <a:srgbClr val="FF0000"/>
                </a:solidFill>
              </a:rPr>
              <a:t>Точковото заваряване </a:t>
            </a:r>
            <a:r>
              <a:rPr lang="ru-RU" dirty="0"/>
              <a:t>се използва за съединяване на детайли от листов материал с дебелина от 0,1 до 1 мм – фиг. б);</a:t>
            </a:r>
            <a:endParaRPr lang="bg-BG" dirty="0"/>
          </a:p>
        </p:txBody>
      </p:sp>
      <p:sp>
        <p:nvSpPr>
          <p:cNvPr id="5" name="Rectangle 4"/>
          <p:cNvSpPr/>
          <p:nvPr/>
        </p:nvSpPr>
        <p:spPr>
          <a:xfrm>
            <a:off x="467544" y="2551837"/>
            <a:ext cx="8136904" cy="923330"/>
          </a:xfrm>
          <a:prstGeom prst="rect">
            <a:avLst/>
          </a:prstGeom>
        </p:spPr>
        <p:txBody>
          <a:bodyPr wrap="square">
            <a:spAutoFit/>
          </a:bodyPr>
          <a:lstStyle/>
          <a:p>
            <a:pPr marL="285750" indent="-285750" algn="just">
              <a:buFont typeface="Wingdings" pitchFamily="2" charset="2"/>
              <a:buChar char="ü"/>
            </a:pPr>
            <a:r>
              <a:rPr lang="ru-RU" dirty="0">
                <a:solidFill>
                  <a:srgbClr val="FF0000"/>
                </a:solidFill>
              </a:rPr>
              <a:t>Ролковото заваряване </a:t>
            </a:r>
            <a:r>
              <a:rPr lang="ru-RU" dirty="0"/>
              <a:t>се използва за съединяване на детайли с дебелини до 2 мм, когато е необходим непрекъснат заваръчен шев, който се постига посредством </a:t>
            </a:r>
            <a:r>
              <a:rPr lang="ru-RU" dirty="0" err="1"/>
              <a:t>ролкови</a:t>
            </a:r>
            <a:r>
              <a:rPr lang="ru-RU" dirty="0"/>
              <a:t> </a:t>
            </a:r>
            <a:r>
              <a:rPr lang="ru-RU" dirty="0" err="1"/>
              <a:t>електроди</a:t>
            </a:r>
            <a:r>
              <a:rPr lang="ru-RU" dirty="0"/>
              <a:t> – фиг. в).</a:t>
            </a:r>
            <a:endParaRPr lang="bg-BG" dirty="0"/>
          </a:p>
        </p:txBody>
      </p:sp>
      <p:pic>
        <p:nvPicPr>
          <p:cNvPr id="9" name="Picture 2"/>
          <p:cNvPicPr>
            <a:picLocks noChangeAspect="1" noChangeArrowheads="1"/>
          </p:cNvPicPr>
          <p:nvPr/>
        </p:nvPicPr>
        <p:blipFill>
          <a:blip r:embed="rId2"/>
          <a:srcRect/>
          <a:stretch>
            <a:fillRect/>
          </a:stretch>
        </p:blipFill>
        <p:spPr bwMode="auto">
          <a:xfrm>
            <a:off x="36004" y="4005064"/>
            <a:ext cx="9144000" cy="2641981"/>
          </a:xfrm>
          <a:prstGeom prst="rect">
            <a:avLst/>
          </a:prstGeom>
          <a:noFill/>
          <a:ln w="9525">
            <a:noFill/>
            <a:miter lim="800000"/>
            <a:headEnd/>
            <a:tailEnd/>
          </a:ln>
          <a:effectLst/>
        </p:spPr>
      </p:pic>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2408-A5D1-4E73-9793-5E378106B333}"/>
              </a:ext>
            </a:extLst>
          </p:cNvPr>
          <p:cNvSpPr>
            <a:spLocks noGrp="1"/>
          </p:cNvSpPr>
          <p:nvPr>
            <p:ph type="title"/>
          </p:nvPr>
        </p:nvSpPr>
        <p:spPr>
          <a:xfrm>
            <a:off x="457200" y="260648"/>
            <a:ext cx="8229600" cy="490066"/>
          </a:xfrm>
        </p:spPr>
        <p:txBody>
          <a:bodyPr/>
          <a:lstStyle/>
          <a:p>
            <a:r>
              <a:rPr lang="bg-BG" sz="2400" dirty="0">
                <a:solidFill>
                  <a:srgbClr val="C00000"/>
                </a:solidFill>
                <a:latin typeface="Arial" panose="020B0604020202020204" pitchFamily="34" charset="0"/>
                <a:cs typeface="Arial" panose="020B0604020202020204" pitchFamily="34" charset="0"/>
              </a:rPr>
              <a:t>Челно, точково и линейно (ролково) заваряване</a:t>
            </a:r>
            <a:endParaRPr lang="en-US" sz="2400"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9BA4582-1A9E-4668-BA8B-95EEF3089460}"/>
              </a:ext>
            </a:extLst>
          </p:cNvPr>
          <p:cNvSpPr>
            <a:spLocks noGrp="1"/>
          </p:cNvSpPr>
          <p:nvPr>
            <p:ph type="sldNum" sz="quarter" idx="12"/>
          </p:nvPr>
        </p:nvSpPr>
        <p:spPr/>
        <p:txBody>
          <a:bodyPr/>
          <a:lstStyle/>
          <a:p>
            <a:fld id="{BFE999D1-F9A4-4778-B8C7-0170286633BE}" type="slidenum">
              <a:rPr lang="bg-BG" smtClean="0"/>
              <a:pPr/>
              <a:t>13</a:t>
            </a:fld>
            <a:endParaRPr lang="bg-BG"/>
          </a:p>
        </p:txBody>
      </p:sp>
      <p:pic>
        <p:nvPicPr>
          <p:cNvPr id="5" name="Picture 4">
            <a:extLst>
              <a:ext uri="{FF2B5EF4-FFF2-40B4-BE49-F238E27FC236}">
                <a16:creationId xmlns:a16="http://schemas.microsoft.com/office/drawing/2014/main" id="{13A31B20-7508-413A-B688-788401299911}"/>
              </a:ext>
            </a:extLst>
          </p:cNvPr>
          <p:cNvPicPr>
            <a:picLocks noChangeAspect="1"/>
          </p:cNvPicPr>
          <p:nvPr/>
        </p:nvPicPr>
        <p:blipFill>
          <a:blip r:embed="rId2"/>
          <a:stretch>
            <a:fillRect/>
          </a:stretch>
        </p:blipFill>
        <p:spPr>
          <a:xfrm>
            <a:off x="-1240" y="1465308"/>
            <a:ext cx="4496439" cy="1939692"/>
          </a:xfrm>
          <a:prstGeom prst="rect">
            <a:avLst/>
          </a:prstGeom>
        </p:spPr>
      </p:pic>
      <p:pic>
        <p:nvPicPr>
          <p:cNvPr id="6" name="Picture 5">
            <a:extLst>
              <a:ext uri="{FF2B5EF4-FFF2-40B4-BE49-F238E27FC236}">
                <a16:creationId xmlns:a16="http://schemas.microsoft.com/office/drawing/2014/main" id="{F4244F32-02A2-4095-803F-A50CA1F52A4A}"/>
              </a:ext>
            </a:extLst>
          </p:cNvPr>
          <p:cNvPicPr>
            <a:picLocks noChangeAspect="1"/>
          </p:cNvPicPr>
          <p:nvPr/>
        </p:nvPicPr>
        <p:blipFill>
          <a:blip r:embed="rId3"/>
          <a:stretch>
            <a:fillRect/>
          </a:stretch>
        </p:blipFill>
        <p:spPr>
          <a:xfrm>
            <a:off x="4862523" y="1451340"/>
            <a:ext cx="4281477" cy="2272122"/>
          </a:xfrm>
          <a:prstGeom prst="rect">
            <a:avLst/>
          </a:prstGeom>
        </p:spPr>
      </p:pic>
      <p:pic>
        <p:nvPicPr>
          <p:cNvPr id="7" name="Picture 6">
            <a:extLst>
              <a:ext uri="{FF2B5EF4-FFF2-40B4-BE49-F238E27FC236}">
                <a16:creationId xmlns:a16="http://schemas.microsoft.com/office/drawing/2014/main" id="{DBB2D916-D636-475F-874D-7A23249C8EA4}"/>
              </a:ext>
            </a:extLst>
          </p:cNvPr>
          <p:cNvPicPr>
            <a:picLocks noChangeAspect="1"/>
          </p:cNvPicPr>
          <p:nvPr/>
        </p:nvPicPr>
        <p:blipFill>
          <a:blip r:embed="rId4"/>
          <a:stretch>
            <a:fillRect/>
          </a:stretch>
        </p:blipFill>
        <p:spPr>
          <a:xfrm>
            <a:off x="2092573" y="3723462"/>
            <a:ext cx="4805251" cy="2386200"/>
          </a:xfrm>
          <a:prstGeom prst="rect">
            <a:avLst/>
          </a:prstGeom>
        </p:spPr>
      </p:pic>
    </p:spTree>
    <p:extLst>
      <p:ext uri="{BB962C8B-B14F-4D97-AF65-F5344CB8AC3E}">
        <p14:creationId xmlns:p14="http://schemas.microsoft.com/office/powerpoint/2010/main" val="247406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FE999D1-F9A4-4778-B8C7-0170286633BE}" type="slidenum">
              <a:rPr lang="bg-BG" smtClean="0"/>
              <a:pPr/>
              <a:t>14</a:t>
            </a:fld>
            <a:endParaRPr lang="bg-BG"/>
          </a:p>
        </p:txBody>
      </p:sp>
      <p:sp>
        <p:nvSpPr>
          <p:cNvPr id="5" name="Content Placeholder 4"/>
          <p:cNvSpPr>
            <a:spLocks noGrp="1"/>
          </p:cNvSpPr>
          <p:nvPr>
            <p:ph idx="1"/>
          </p:nvPr>
        </p:nvSpPr>
        <p:spPr>
          <a:xfrm>
            <a:off x="315684" y="1048210"/>
            <a:ext cx="8229600" cy="646331"/>
          </a:xfrm>
          <a:prstGeom prst="rect">
            <a:avLst/>
          </a:prstGeom>
        </p:spPr>
        <p:txBody>
          <a:bodyPr wrap="square">
            <a:spAutoFit/>
          </a:bodyPr>
          <a:lstStyle/>
          <a:p>
            <a:r>
              <a:rPr lang="ru-RU" sz="1800" dirty="0">
                <a:solidFill>
                  <a:srgbClr val="333399"/>
                </a:solidFill>
                <a:latin typeface="Arial" pitchFamily="34" charset="0"/>
                <a:cs typeface="Arial" pitchFamily="34" charset="0"/>
              </a:rPr>
              <a:t>Заваряване чрез разтопяване </a:t>
            </a:r>
            <a:r>
              <a:rPr lang="ru-RU" sz="1800" dirty="0">
                <a:latin typeface="Arial" pitchFamily="34" charset="0"/>
                <a:cs typeface="Arial" pitchFamily="34" charset="0"/>
              </a:rPr>
              <a:t>се изпълнява при загряване на частите до температурата на топене. Бива: </a:t>
            </a:r>
            <a:r>
              <a:rPr lang="ru-RU" sz="1800" dirty="0">
                <a:solidFill>
                  <a:srgbClr val="C00000"/>
                </a:solidFill>
                <a:latin typeface="Arial" pitchFamily="34" charset="0"/>
                <a:cs typeface="Arial" pitchFamily="34" charset="0"/>
              </a:rPr>
              <a:t>газово, електродъгово, термитно</a:t>
            </a:r>
            <a:r>
              <a:rPr lang="ru-RU" sz="1800" dirty="0">
                <a:latin typeface="Arial" pitchFamily="34" charset="0"/>
                <a:cs typeface="Arial" pitchFamily="34" charset="0"/>
              </a:rPr>
              <a:t>.</a:t>
            </a:r>
            <a:endParaRPr lang="bg-BG" sz="1800" dirty="0">
              <a:latin typeface="Arial" pitchFamily="34" charset="0"/>
              <a:cs typeface="Arial" pitchFamily="34" charset="0"/>
            </a:endParaRPr>
          </a:p>
        </p:txBody>
      </p:sp>
      <p:sp>
        <p:nvSpPr>
          <p:cNvPr id="6" name="Rectangle 5"/>
          <p:cNvSpPr/>
          <p:nvPr/>
        </p:nvSpPr>
        <p:spPr>
          <a:xfrm>
            <a:off x="204506" y="1881421"/>
            <a:ext cx="8340778" cy="1200329"/>
          </a:xfrm>
          <a:prstGeom prst="rect">
            <a:avLst/>
          </a:prstGeom>
        </p:spPr>
        <p:txBody>
          <a:bodyPr wrap="square">
            <a:spAutoFit/>
          </a:bodyPr>
          <a:lstStyle/>
          <a:p>
            <a:pPr marL="285750" indent="-285750" algn="just">
              <a:buFont typeface="Wingdings" pitchFamily="2" charset="2"/>
              <a:buChar char="ü"/>
            </a:pPr>
            <a:r>
              <a:rPr lang="ru-RU" dirty="0">
                <a:solidFill>
                  <a:srgbClr val="C00000"/>
                </a:solidFill>
              </a:rPr>
              <a:t>Газово заваряване</a:t>
            </a:r>
            <a:r>
              <a:rPr lang="ru-RU" dirty="0"/>
              <a:t> - нагряването се извършва от пламък, който се получава при изгаряне на газ (ацетилен, водород, природен газ и др.) в кислородна среда; </a:t>
            </a:r>
            <a:endParaRPr lang="en-US" dirty="0"/>
          </a:p>
          <a:p>
            <a:pPr algn="just"/>
            <a:endParaRPr lang="ru-RU" dirty="0"/>
          </a:p>
        </p:txBody>
      </p:sp>
      <p:sp>
        <p:nvSpPr>
          <p:cNvPr id="7" name="Контейнер за съдържание 5"/>
          <p:cNvSpPr txBox="1">
            <a:spLocks/>
          </p:cNvSpPr>
          <p:nvPr/>
        </p:nvSpPr>
        <p:spPr bwMode="auto">
          <a:xfrm>
            <a:off x="714348" y="214290"/>
            <a:ext cx="8205094" cy="45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109537" marR="0" lvl="0" indent="0" algn="ctr"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defRPr/>
            </a:pPr>
            <a:r>
              <a:rPr kumimoji="0" lang="bg-BG" sz="2200" b="0" i="0" u="none" strike="noStrike" kern="1200" cap="none" spc="0" normalizeH="0" baseline="0" noProof="0" dirty="0">
                <a:ln>
                  <a:noFill/>
                </a:ln>
                <a:solidFill>
                  <a:srgbClr val="C00000"/>
                </a:solidFill>
                <a:effectLst/>
                <a:uLnTx/>
                <a:uFillTx/>
                <a:latin typeface="Arial" pitchFamily="34" charset="0"/>
                <a:ea typeface="+mn-ea"/>
                <a:cs typeface="Arial" pitchFamily="34" charset="0"/>
              </a:rPr>
              <a:t>Неразглобяеми съединения</a:t>
            </a:r>
          </a:p>
        </p:txBody>
      </p:sp>
      <p:graphicFrame>
        <p:nvGraphicFramePr>
          <p:cNvPr id="8" name="Object 11">
            <a:hlinkClick r:id="rId3" action="ppaction://hlinkfile"/>
            <a:extLst>
              <a:ext uri="{FF2B5EF4-FFF2-40B4-BE49-F238E27FC236}">
                <a16:creationId xmlns:a16="http://schemas.microsoft.com/office/drawing/2014/main" id="{E3C86747-C541-47B7-8915-1274629FB339}"/>
              </a:ext>
            </a:extLst>
          </p:cNvPr>
          <p:cNvGraphicFramePr>
            <a:graphicFrameLocks noChangeAspect="1"/>
          </p:cNvGraphicFramePr>
          <p:nvPr>
            <p:extLst>
              <p:ext uri="{D42A27DB-BD31-4B8C-83A1-F6EECF244321}">
                <p14:modId xmlns:p14="http://schemas.microsoft.com/office/powerpoint/2010/main" val="1518232558"/>
              </p:ext>
            </p:extLst>
          </p:nvPr>
        </p:nvGraphicFramePr>
        <p:xfrm>
          <a:off x="112279" y="3189521"/>
          <a:ext cx="8919442" cy="3403634"/>
        </p:xfrm>
        <a:graphic>
          <a:graphicData uri="http://schemas.openxmlformats.org/presentationml/2006/ole">
            <mc:AlternateContent xmlns:mc="http://schemas.openxmlformats.org/markup-compatibility/2006">
              <mc:Choice xmlns:v="urn:schemas-microsoft-com:vml" Requires="v">
                <p:oleObj r:id="rId4" imgW="6120635" imgH="2336508" progId="">
                  <p:embed/>
                </p:oleObj>
              </mc:Choice>
              <mc:Fallback>
                <p:oleObj r:id="rId4" imgW="6120635" imgH="2336508" progId="">
                  <p:embed/>
                  <p:pic>
                    <p:nvPicPr>
                      <p:cNvPr id="40971" name="Object 11">
                        <a:hlinkClick r:id="" action="ppaction://hlinkfile"/>
                        <a:extLst>
                          <a:ext uri="{FF2B5EF4-FFF2-40B4-BE49-F238E27FC236}">
                            <a16:creationId xmlns:a16="http://schemas.microsoft.com/office/drawing/2014/main" id="{74293EB5-D01F-4D52-BD3A-C87E7C839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79" y="3189521"/>
                        <a:ext cx="8919442" cy="3403634"/>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4CFA1-BDBA-4227-BE91-D219B6882BFD}"/>
              </a:ext>
            </a:extLst>
          </p:cNvPr>
          <p:cNvSpPr>
            <a:spLocks noGrp="1"/>
          </p:cNvSpPr>
          <p:nvPr>
            <p:ph idx="1"/>
          </p:nvPr>
        </p:nvSpPr>
        <p:spPr>
          <a:xfrm>
            <a:off x="13072" y="4942284"/>
            <a:ext cx="8928992" cy="1915716"/>
          </a:xfrm>
        </p:spPr>
        <p:txBody>
          <a:bodyPr/>
          <a:lstStyle/>
          <a:p>
            <a:pPr marL="0" indent="0" algn="ctr">
              <a:buNone/>
            </a:pPr>
            <a:r>
              <a:rPr lang="ru-RU" sz="1800" dirty="0">
                <a:effectLst/>
                <a:latin typeface="Arial" panose="020B0604020202020204" pitchFamily="34" charset="0"/>
                <a:cs typeface="Arial" panose="020B0604020202020204" pitchFamily="34" charset="0"/>
              </a:rPr>
              <a:t>Възможността да се заваряват тънкостенни метални изделия и </a:t>
            </a:r>
            <a:r>
              <a:rPr lang="ru-RU" sz="1800" dirty="0">
                <a:solidFill>
                  <a:srgbClr val="C00000"/>
                </a:solidFill>
                <a:effectLst/>
                <a:latin typeface="Arial" panose="020B0604020202020204" pitchFamily="34" charset="0"/>
                <a:cs typeface="Arial" panose="020B0604020202020204" pitchFamily="34" charset="0"/>
              </a:rPr>
              <a:t>независимостта от електрозахранващата мрежа </a:t>
            </a:r>
            <a:r>
              <a:rPr lang="ru-RU" sz="1800" dirty="0">
                <a:effectLst/>
                <a:latin typeface="Arial" panose="020B0604020202020204" pitchFamily="34" charset="0"/>
                <a:cs typeface="Arial" panose="020B0604020202020204" pitchFamily="34" charset="0"/>
              </a:rPr>
              <a:t>правят метода на газокислородно (оксиженово) заваряване особено пригоден за ремонт и възстановяване на детайли в полеви условия</a:t>
            </a:r>
          </a:p>
          <a:p>
            <a:pPr marL="0" indent="0" algn="ctr">
              <a:buNone/>
            </a:pPr>
            <a:r>
              <a:rPr lang="ru-RU" sz="1800" dirty="0">
                <a:latin typeface="Arial" pitchFamily="34" charset="0"/>
              </a:rPr>
              <a:t>Използва се за съединяване на детайли с малка дебелина, направени от въглеродни стомани, никел, медни сплави и др.</a:t>
            </a:r>
            <a:endParaRPr lang="ru-RU" sz="1800" dirty="0">
              <a:latin typeface="Arial" panose="020B0604020202020204" pitchFamily="34" charset="0"/>
              <a:cs typeface="Arial" panose="020B0604020202020204" pitchFamily="34" charset="0"/>
            </a:endParaRPr>
          </a:p>
          <a:p>
            <a:pPr algn="ctr"/>
            <a:endParaRPr lang="en-US" sz="1800" dirty="0"/>
          </a:p>
        </p:txBody>
      </p:sp>
      <p:sp>
        <p:nvSpPr>
          <p:cNvPr id="4" name="Slide Number Placeholder 3">
            <a:extLst>
              <a:ext uri="{FF2B5EF4-FFF2-40B4-BE49-F238E27FC236}">
                <a16:creationId xmlns:a16="http://schemas.microsoft.com/office/drawing/2014/main" id="{78141381-FEC3-42C5-9FC7-F4975C041FE2}"/>
              </a:ext>
            </a:extLst>
          </p:cNvPr>
          <p:cNvSpPr>
            <a:spLocks noGrp="1"/>
          </p:cNvSpPr>
          <p:nvPr>
            <p:ph type="sldNum" sz="quarter" idx="12"/>
          </p:nvPr>
        </p:nvSpPr>
        <p:spPr/>
        <p:txBody>
          <a:bodyPr/>
          <a:lstStyle/>
          <a:p>
            <a:fld id="{BFE999D1-F9A4-4778-B8C7-0170286633BE}" type="slidenum">
              <a:rPr lang="bg-BG" smtClean="0"/>
              <a:pPr/>
              <a:t>15</a:t>
            </a:fld>
            <a:endParaRPr lang="bg-BG"/>
          </a:p>
        </p:txBody>
      </p:sp>
      <p:pic>
        <p:nvPicPr>
          <p:cNvPr id="6" name="Picture 5">
            <a:extLst>
              <a:ext uri="{FF2B5EF4-FFF2-40B4-BE49-F238E27FC236}">
                <a16:creationId xmlns:a16="http://schemas.microsoft.com/office/drawing/2014/main" id="{7DC590FD-4302-41D9-9E12-A6A6FD8B0DD2}"/>
              </a:ext>
            </a:extLst>
          </p:cNvPr>
          <p:cNvPicPr>
            <a:picLocks noChangeAspect="1"/>
          </p:cNvPicPr>
          <p:nvPr/>
        </p:nvPicPr>
        <p:blipFill>
          <a:blip r:embed="rId2"/>
          <a:stretch>
            <a:fillRect/>
          </a:stretch>
        </p:blipFill>
        <p:spPr>
          <a:xfrm>
            <a:off x="422102" y="159071"/>
            <a:ext cx="8264698" cy="4516753"/>
          </a:xfrm>
          <a:prstGeom prst="rect">
            <a:avLst/>
          </a:prstGeom>
        </p:spPr>
      </p:pic>
    </p:spTree>
    <p:extLst>
      <p:ext uri="{BB962C8B-B14F-4D97-AF65-F5344CB8AC3E}">
        <p14:creationId xmlns:p14="http://schemas.microsoft.com/office/powerpoint/2010/main" val="415666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132054" y="764704"/>
            <a:ext cx="8856984" cy="923330"/>
          </a:xfrm>
          <a:prstGeom prst="rect">
            <a:avLst/>
          </a:prstGeom>
        </p:spPr>
        <p:txBody>
          <a:bodyPr wrap="square">
            <a:spAutoFit/>
          </a:bodyPr>
          <a:lstStyle/>
          <a:p>
            <a:pPr marL="285750" indent="-285750" algn="just">
              <a:buFont typeface="Wingdings" pitchFamily="2" charset="2"/>
              <a:buChar char="ü"/>
            </a:pPr>
            <a:r>
              <a:rPr lang="ru-RU" dirty="0">
                <a:solidFill>
                  <a:srgbClr val="C00000"/>
                </a:solidFill>
                <a:latin typeface="Arial" panose="020B0604020202020204" pitchFamily="34" charset="0"/>
              </a:rPr>
              <a:t>Електродъгово заваряване </a:t>
            </a:r>
            <a:r>
              <a:rPr lang="ru-RU" dirty="0">
                <a:latin typeface="Arial" panose="020B0604020202020204" pitchFamily="34" charset="0"/>
              </a:rPr>
              <a:t>- нагряването се извършва от топлината на електрическа дъга, която се образува между специален електрод и заваряваните детайли; </a:t>
            </a:r>
            <a:endParaRPr lang="en-US" dirty="0">
              <a:latin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59" y="2247914"/>
            <a:ext cx="4239695" cy="280709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1715" y="2273344"/>
            <a:ext cx="4239695" cy="2706904"/>
          </a:xfrm>
          <a:prstGeom prst="rect">
            <a:avLst/>
          </a:prstGeom>
        </p:spPr>
      </p:pic>
      <p:sp>
        <p:nvSpPr>
          <p:cNvPr id="8" name="Rectangle 7"/>
          <p:cNvSpPr/>
          <p:nvPr/>
        </p:nvSpPr>
        <p:spPr>
          <a:xfrm>
            <a:off x="239762" y="1894102"/>
            <a:ext cx="2844048" cy="369332"/>
          </a:xfrm>
          <a:prstGeom prst="rect">
            <a:avLst/>
          </a:prstGeom>
        </p:spPr>
        <p:txBody>
          <a:bodyPr wrap="none">
            <a:spAutoFit/>
          </a:bodyPr>
          <a:lstStyle/>
          <a:p>
            <a:r>
              <a:rPr lang="bg-BG" dirty="0">
                <a:solidFill>
                  <a:srgbClr val="333399"/>
                </a:solidFill>
                <a:latin typeface="Arial" pitchFamily="34" charset="0"/>
              </a:rPr>
              <a:t>с неразтопяем електрод </a:t>
            </a:r>
          </a:p>
        </p:txBody>
      </p:sp>
      <p:sp>
        <p:nvSpPr>
          <p:cNvPr id="9" name="Rectangle 8"/>
          <p:cNvSpPr/>
          <p:nvPr/>
        </p:nvSpPr>
        <p:spPr>
          <a:xfrm>
            <a:off x="5184078" y="1844556"/>
            <a:ext cx="2592376" cy="369332"/>
          </a:xfrm>
          <a:prstGeom prst="rect">
            <a:avLst/>
          </a:prstGeom>
        </p:spPr>
        <p:txBody>
          <a:bodyPr wrap="none">
            <a:spAutoFit/>
          </a:bodyPr>
          <a:lstStyle/>
          <a:p>
            <a:r>
              <a:rPr lang="bg-BG" dirty="0">
                <a:solidFill>
                  <a:srgbClr val="333399"/>
                </a:solidFill>
                <a:latin typeface="Arial" pitchFamily="34" charset="0"/>
              </a:rPr>
              <a:t>с разтопяем електрод </a:t>
            </a:r>
          </a:p>
        </p:txBody>
      </p:sp>
      <p:sp>
        <p:nvSpPr>
          <p:cNvPr id="10" name="Rectangle 9"/>
          <p:cNvSpPr/>
          <p:nvPr/>
        </p:nvSpPr>
        <p:spPr>
          <a:xfrm>
            <a:off x="213172" y="6488668"/>
            <a:ext cx="2752100" cy="369332"/>
          </a:xfrm>
          <a:prstGeom prst="rect">
            <a:avLst/>
          </a:prstGeom>
        </p:spPr>
        <p:txBody>
          <a:bodyPr wrap="none">
            <a:spAutoFit/>
          </a:bodyPr>
          <a:lstStyle/>
          <a:p>
            <a:r>
              <a:rPr lang="bg-BG" dirty="0">
                <a:latin typeface="Arial" pitchFamily="34" charset="0"/>
              </a:rPr>
              <a:t>5-съединяваните части </a:t>
            </a:r>
          </a:p>
        </p:txBody>
      </p:sp>
      <p:sp>
        <p:nvSpPr>
          <p:cNvPr id="11" name="Rectangle 10"/>
          <p:cNvSpPr/>
          <p:nvPr/>
        </p:nvSpPr>
        <p:spPr>
          <a:xfrm>
            <a:off x="193355" y="5039484"/>
            <a:ext cx="1817549" cy="369332"/>
          </a:xfrm>
          <a:prstGeom prst="rect">
            <a:avLst/>
          </a:prstGeom>
        </p:spPr>
        <p:txBody>
          <a:bodyPr wrap="none">
            <a:spAutoFit/>
          </a:bodyPr>
          <a:lstStyle/>
          <a:p>
            <a:r>
              <a:rPr lang="bg-BG" dirty="0">
                <a:latin typeface="Arial" pitchFamily="34" charset="0"/>
              </a:rPr>
              <a:t>1-ръкохватката</a:t>
            </a:r>
          </a:p>
        </p:txBody>
      </p:sp>
      <p:sp>
        <p:nvSpPr>
          <p:cNvPr id="12" name="Rectangle 11"/>
          <p:cNvSpPr/>
          <p:nvPr/>
        </p:nvSpPr>
        <p:spPr>
          <a:xfrm>
            <a:off x="185568" y="5398202"/>
            <a:ext cx="2952437" cy="369332"/>
          </a:xfrm>
          <a:prstGeom prst="rect">
            <a:avLst/>
          </a:prstGeom>
        </p:spPr>
        <p:txBody>
          <a:bodyPr wrap="square">
            <a:spAutoFit/>
          </a:bodyPr>
          <a:lstStyle/>
          <a:p>
            <a:r>
              <a:rPr lang="bg-BG" dirty="0">
                <a:latin typeface="Arial" pitchFamily="34" charset="0"/>
              </a:rPr>
              <a:t>2-графитов електрод </a:t>
            </a:r>
          </a:p>
        </p:txBody>
      </p:sp>
      <p:sp>
        <p:nvSpPr>
          <p:cNvPr id="14" name="Rectangle 13"/>
          <p:cNvSpPr/>
          <p:nvPr/>
        </p:nvSpPr>
        <p:spPr>
          <a:xfrm>
            <a:off x="186279" y="5767534"/>
            <a:ext cx="3149965" cy="369332"/>
          </a:xfrm>
          <a:prstGeom prst="rect">
            <a:avLst/>
          </a:prstGeom>
        </p:spPr>
        <p:txBody>
          <a:bodyPr wrap="none">
            <a:spAutoFit/>
          </a:bodyPr>
          <a:lstStyle/>
          <a:p>
            <a:r>
              <a:rPr lang="bg-BG" dirty="0">
                <a:latin typeface="Arial" pitchFamily="34" charset="0"/>
              </a:rPr>
              <a:t>3-допълнителния материал</a:t>
            </a:r>
          </a:p>
        </p:txBody>
      </p:sp>
      <p:sp>
        <p:nvSpPr>
          <p:cNvPr id="16" name="Rectangle 15"/>
          <p:cNvSpPr/>
          <p:nvPr/>
        </p:nvSpPr>
        <p:spPr>
          <a:xfrm>
            <a:off x="213172" y="6136866"/>
            <a:ext cx="2447529" cy="369332"/>
          </a:xfrm>
          <a:prstGeom prst="rect">
            <a:avLst/>
          </a:prstGeom>
        </p:spPr>
        <p:txBody>
          <a:bodyPr wrap="none">
            <a:spAutoFit/>
          </a:bodyPr>
          <a:lstStyle/>
          <a:p>
            <a:r>
              <a:rPr lang="bg-BG" dirty="0">
                <a:latin typeface="Arial" pitchFamily="34" charset="0"/>
              </a:rPr>
              <a:t>4-електрическа дъга </a:t>
            </a:r>
          </a:p>
        </p:txBody>
      </p:sp>
      <p:sp>
        <p:nvSpPr>
          <p:cNvPr id="24" name="Rectangle 23"/>
          <p:cNvSpPr/>
          <p:nvPr/>
        </p:nvSpPr>
        <p:spPr>
          <a:xfrm>
            <a:off x="5035528" y="5408816"/>
            <a:ext cx="1817549" cy="369332"/>
          </a:xfrm>
          <a:prstGeom prst="rect">
            <a:avLst/>
          </a:prstGeom>
        </p:spPr>
        <p:txBody>
          <a:bodyPr wrap="none">
            <a:spAutoFit/>
          </a:bodyPr>
          <a:lstStyle/>
          <a:p>
            <a:r>
              <a:rPr lang="bg-BG" dirty="0">
                <a:latin typeface="Arial" pitchFamily="34" charset="0"/>
              </a:rPr>
              <a:t>1-ръкохватката</a:t>
            </a:r>
          </a:p>
        </p:txBody>
      </p:sp>
      <p:sp>
        <p:nvSpPr>
          <p:cNvPr id="25" name="Rectangle 24"/>
          <p:cNvSpPr/>
          <p:nvPr/>
        </p:nvSpPr>
        <p:spPr>
          <a:xfrm>
            <a:off x="5004048" y="5777928"/>
            <a:ext cx="2952437" cy="369332"/>
          </a:xfrm>
          <a:prstGeom prst="rect">
            <a:avLst/>
          </a:prstGeom>
        </p:spPr>
        <p:txBody>
          <a:bodyPr wrap="square">
            <a:spAutoFit/>
          </a:bodyPr>
          <a:lstStyle/>
          <a:p>
            <a:r>
              <a:rPr lang="bg-BG" dirty="0">
                <a:latin typeface="Arial" pitchFamily="34" charset="0"/>
              </a:rPr>
              <a:t>2-графитов електрод </a:t>
            </a:r>
          </a:p>
        </p:txBody>
      </p:sp>
      <p:sp>
        <p:nvSpPr>
          <p:cNvPr id="26" name="Rectangle 25"/>
          <p:cNvSpPr/>
          <p:nvPr/>
        </p:nvSpPr>
        <p:spPr>
          <a:xfrm>
            <a:off x="5016698" y="6119336"/>
            <a:ext cx="2383409" cy="369332"/>
          </a:xfrm>
          <a:prstGeom prst="rect">
            <a:avLst/>
          </a:prstGeom>
        </p:spPr>
        <p:txBody>
          <a:bodyPr wrap="none">
            <a:spAutoFit/>
          </a:bodyPr>
          <a:lstStyle/>
          <a:p>
            <a:r>
              <a:rPr lang="bg-BG" dirty="0">
                <a:latin typeface="Arial" pitchFamily="34" charset="0"/>
              </a:rPr>
              <a:t>3-електрическа дъга</a:t>
            </a:r>
          </a:p>
        </p:txBody>
      </p:sp>
      <p:sp>
        <p:nvSpPr>
          <p:cNvPr id="27" name="Rectangle 26"/>
          <p:cNvSpPr/>
          <p:nvPr/>
        </p:nvSpPr>
        <p:spPr>
          <a:xfrm>
            <a:off x="5056243" y="6488668"/>
            <a:ext cx="2520626" cy="369332"/>
          </a:xfrm>
          <a:prstGeom prst="rect">
            <a:avLst/>
          </a:prstGeom>
        </p:spPr>
        <p:txBody>
          <a:bodyPr wrap="none">
            <a:spAutoFit/>
          </a:bodyPr>
          <a:lstStyle/>
          <a:p>
            <a:r>
              <a:rPr lang="bg-BG" dirty="0">
                <a:latin typeface="Arial" pitchFamily="34" charset="0"/>
              </a:rPr>
              <a:t>4-съединявани части </a:t>
            </a:r>
          </a:p>
        </p:txBody>
      </p:sp>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P spid="14" grpId="0"/>
      <p:bldP spid="16"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BD06E-602A-41AB-8693-7D4A8DD2EF1B}"/>
              </a:ext>
            </a:extLst>
          </p:cNvPr>
          <p:cNvSpPr>
            <a:spLocks noGrp="1"/>
          </p:cNvSpPr>
          <p:nvPr>
            <p:ph idx="1"/>
          </p:nvPr>
        </p:nvSpPr>
        <p:spPr>
          <a:xfrm>
            <a:off x="7020" y="358676"/>
            <a:ext cx="2520280" cy="5889724"/>
          </a:xfrm>
        </p:spPr>
        <p:txBody>
          <a:bodyPr/>
          <a:lstStyle/>
          <a:p>
            <a:pPr>
              <a:buClr>
                <a:srgbClr val="C00000"/>
              </a:buClr>
              <a:buFont typeface="Wingdings" panose="05000000000000000000" pitchFamily="2" charset="2"/>
              <a:buChar char="ü"/>
            </a:pPr>
            <a:r>
              <a:rPr lang="ru-RU" sz="2000" dirty="0">
                <a:solidFill>
                  <a:srgbClr val="FF0000"/>
                </a:solidFill>
                <a:latin typeface="Arial" panose="020B0604020202020204" pitchFamily="34" charset="0"/>
                <a:cs typeface="Arial" panose="020B0604020202020204" pitchFamily="34" charset="0"/>
              </a:rPr>
              <a:t>Термитно заваряване</a:t>
            </a:r>
            <a:r>
              <a:rPr lang="ru-RU" sz="2000" dirty="0">
                <a:latin typeface="Arial" panose="020B0604020202020204" pitchFamily="34" charset="0"/>
                <a:cs typeface="Arial" panose="020B0604020202020204" pitchFamily="34" charset="0"/>
              </a:rPr>
              <a:t> </a:t>
            </a:r>
          </a:p>
          <a:p>
            <a:pPr marL="0" indent="0">
              <a:buClr>
                <a:srgbClr val="C00000"/>
              </a:buClr>
              <a:buNone/>
            </a:pPr>
            <a:endParaRPr lang="ru-RU" sz="2000" dirty="0">
              <a:latin typeface="Arial" panose="020B0604020202020204" pitchFamily="34" charset="0"/>
              <a:cs typeface="Arial" panose="020B0604020202020204" pitchFamily="34" charset="0"/>
            </a:endParaRPr>
          </a:p>
          <a:p>
            <a:pPr>
              <a:buClr>
                <a:srgbClr val="C00000"/>
              </a:buClr>
              <a:buFont typeface="Wingdings" panose="05000000000000000000" pitchFamily="2" charset="2"/>
              <a:buChar char="ü"/>
            </a:pPr>
            <a:r>
              <a:rPr lang="ru-RU" sz="2000" dirty="0">
                <a:latin typeface="Arial" panose="020B0604020202020204" pitchFamily="34" charset="0"/>
                <a:cs typeface="Arial" panose="020B0604020202020204" pitchFamily="34" charset="0"/>
              </a:rPr>
              <a:t> нагряването се извършва от топлината, която се отделя при изгарянето на термитна смес (около 78% железен окис и около 22% алуминий в прахообразно състояние).</a:t>
            </a:r>
            <a:endParaRPr lang="bg-BG" sz="2000" dirty="0">
              <a:latin typeface="Arial" panose="020B0604020202020204" pitchFamily="34" charset="0"/>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34CF30A3-C606-4613-9329-1CA3477EA3A5}"/>
              </a:ext>
            </a:extLst>
          </p:cNvPr>
          <p:cNvSpPr>
            <a:spLocks noGrp="1"/>
          </p:cNvSpPr>
          <p:nvPr>
            <p:ph type="sldNum" sz="quarter" idx="12"/>
          </p:nvPr>
        </p:nvSpPr>
        <p:spPr/>
        <p:txBody>
          <a:bodyPr/>
          <a:lstStyle/>
          <a:p>
            <a:fld id="{BFE999D1-F9A4-4778-B8C7-0170286633BE}" type="slidenum">
              <a:rPr lang="bg-BG" smtClean="0"/>
              <a:pPr/>
              <a:t>17</a:t>
            </a:fld>
            <a:endParaRPr lang="bg-BG"/>
          </a:p>
        </p:txBody>
      </p:sp>
      <p:pic>
        <p:nvPicPr>
          <p:cNvPr id="5" name="Picture 4">
            <a:extLst>
              <a:ext uri="{FF2B5EF4-FFF2-40B4-BE49-F238E27FC236}">
                <a16:creationId xmlns:a16="http://schemas.microsoft.com/office/drawing/2014/main" id="{DC21DD21-71F7-4E5C-8959-96D9475165D3}"/>
              </a:ext>
            </a:extLst>
          </p:cNvPr>
          <p:cNvPicPr>
            <a:picLocks noChangeAspect="1"/>
          </p:cNvPicPr>
          <p:nvPr/>
        </p:nvPicPr>
        <p:blipFill>
          <a:blip r:embed="rId2"/>
          <a:stretch>
            <a:fillRect/>
          </a:stretch>
        </p:blipFill>
        <p:spPr>
          <a:xfrm>
            <a:off x="2902895" y="358676"/>
            <a:ext cx="5989585" cy="6166668"/>
          </a:xfrm>
          <a:prstGeom prst="rect">
            <a:avLst/>
          </a:prstGeom>
        </p:spPr>
      </p:pic>
    </p:spTree>
    <p:extLst>
      <p:ext uri="{BB962C8B-B14F-4D97-AF65-F5344CB8AC3E}">
        <p14:creationId xmlns:p14="http://schemas.microsoft.com/office/powerpoint/2010/main" val="350059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311698" y="836712"/>
            <a:ext cx="4437433" cy="369332"/>
          </a:xfrm>
          <a:prstGeom prst="rect">
            <a:avLst/>
          </a:prstGeom>
        </p:spPr>
        <p:txBody>
          <a:bodyPr wrap="none">
            <a:spAutoFit/>
          </a:bodyPr>
          <a:lstStyle/>
          <a:p>
            <a:pPr>
              <a:buClr>
                <a:srgbClr val="333399"/>
              </a:buClr>
              <a:buSzPct val="80000"/>
              <a:buFont typeface="Wingdings" pitchFamily="2" charset="2"/>
              <a:buChar char="Ø"/>
            </a:pPr>
            <a:r>
              <a:rPr lang="bg-BG" dirty="0">
                <a:solidFill>
                  <a:srgbClr val="333399"/>
                </a:solidFill>
              </a:rPr>
              <a:t> Челно заваряване чрез напречен шев</a:t>
            </a: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1214422"/>
            <a:ext cx="8916144" cy="1355559"/>
          </a:xfrm>
          <a:prstGeom prst="rect">
            <a:avLst/>
          </a:prstGeom>
        </p:spPr>
      </p:pic>
      <p:sp>
        <p:nvSpPr>
          <p:cNvPr id="14" name="Rectangle 13"/>
          <p:cNvSpPr/>
          <p:nvPr/>
        </p:nvSpPr>
        <p:spPr>
          <a:xfrm>
            <a:off x="4403752" y="2582563"/>
            <a:ext cx="4488729" cy="369332"/>
          </a:xfrm>
          <a:prstGeom prst="rect">
            <a:avLst/>
          </a:prstGeom>
        </p:spPr>
        <p:txBody>
          <a:bodyPr wrap="none">
            <a:spAutoFit/>
          </a:bodyPr>
          <a:lstStyle/>
          <a:p>
            <a:r>
              <a:rPr lang="bg-BG" dirty="0">
                <a:solidFill>
                  <a:srgbClr val="0070C0"/>
                </a:solidFill>
              </a:rPr>
              <a:t>Челно заваряване чрез наклонен шев</a:t>
            </a:r>
          </a:p>
        </p:txBody>
      </p:sp>
      <p:sp>
        <p:nvSpPr>
          <p:cNvPr id="4" name="Rectangle 3"/>
          <p:cNvSpPr/>
          <p:nvPr/>
        </p:nvSpPr>
        <p:spPr>
          <a:xfrm>
            <a:off x="1259632" y="2971212"/>
            <a:ext cx="4245073" cy="369332"/>
          </a:xfrm>
          <a:prstGeom prst="rect">
            <a:avLst/>
          </a:prstGeom>
        </p:spPr>
        <p:txBody>
          <a:bodyPr wrap="none">
            <a:spAutoFit/>
          </a:bodyPr>
          <a:lstStyle/>
          <a:p>
            <a:pPr>
              <a:buClr>
                <a:srgbClr val="333399"/>
              </a:buClr>
              <a:buSzPct val="80000"/>
              <a:buFont typeface="Wingdings" pitchFamily="2" charset="2"/>
              <a:buChar char="Ø"/>
            </a:pPr>
            <a:r>
              <a:rPr lang="bg-BG" dirty="0">
                <a:solidFill>
                  <a:srgbClr val="333399"/>
                </a:solidFill>
              </a:rPr>
              <a:t> Ъглово заваряване с припокриване </a:t>
            </a: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7968" y="3336285"/>
            <a:ext cx="7951568" cy="1296144"/>
          </a:xfrm>
          <a:prstGeom prst="rect">
            <a:avLst/>
          </a:prstGeom>
        </p:spPr>
      </p:pic>
      <p:sp>
        <p:nvSpPr>
          <p:cNvPr id="7" name="Rectangle 6"/>
          <p:cNvSpPr/>
          <p:nvPr/>
        </p:nvSpPr>
        <p:spPr>
          <a:xfrm>
            <a:off x="1856408" y="4649214"/>
            <a:ext cx="4497660" cy="369332"/>
          </a:xfrm>
          <a:prstGeom prst="rect">
            <a:avLst/>
          </a:prstGeom>
        </p:spPr>
        <p:txBody>
          <a:bodyPr wrap="square">
            <a:spAutoFit/>
          </a:bodyPr>
          <a:lstStyle/>
          <a:p>
            <a:pPr>
              <a:buClr>
                <a:srgbClr val="333399"/>
              </a:buClr>
              <a:buSzPct val="80000"/>
              <a:buFont typeface="Wingdings" pitchFamily="2" charset="2"/>
              <a:buChar char="Ø"/>
            </a:pPr>
            <a:r>
              <a:rPr lang="ru-RU" dirty="0">
                <a:solidFill>
                  <a:srgbClr val="333399"/>
                </a:solidFill>
              </a:rPr>
              <a:t> </a:t>
            </a:r>
            <a:r>
              <a:rPr lang="ru-RU" dirty="0" err="1">
                <a:solidFill>
                  <a:srgbClr val="333399"/>
                </a:solidFill>
              </a:rPr>
              <a:t>Ъглово</a:t>
            </a:r>
            <a:r>
              <a:rPr lang="ru-RU" dirty="0">
                <a:solidFill>
                  <a:srgbClr val="333399"/>
                </a:solidFill>
              </a:rPr>
              <a:t> заваряване без припокриване </a:t>
            </a:r>
            <a:endParaRPr lang="bg-BG" dirty="0">
              <a:solidFill>
                <a:srgbClr val="333399"/>
              </a:solidFill>
            </a:endParaRPr>
          </a:p>
        </p:txBody>
      </p:sp>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856408" y="5093728"/>
            <a:ext cx="6950673" cy="1647640"/>
          </a:xfrm>
          <a:prstGeom prst="rect">
            <a:avLst/>
          </a:prstGeom>
        </p:spPr>
      </p:pic>
    </p:spTree>
    <p:extLst>
      <p:ext uri="{BB962C8B-B14F-4D97-AF65-F5344CB8AC3E}">
        <p14:creationId xmlns:p14="http://schemas.microsoft.com/office/powerpoint/2010/main" val="1914015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62E-0182-43D6-B669-1D351C524FDB}"/>
              </a:ext>
            </a:extLst>
          </p:cNvPr>
          <p:cNvSpPr>
            <a:spLocks noGrp="1"/>
          </p:cNvSpPr>
          <p:nvPr>
            <p:ph type="title"/>
          </p:nvPr>
        </p:nvSpPr>
        <p:spPr>
          <a:xfrm>
            <a:off x="447675" y="288019"/>
            <a:ext cx="8229600" cy="457200"/>
          </a:xfrm>
        </p:spPr>
        <p:txBody>
          <a:bodyPr/>
          <a:lstStyle/>
          <a:p>
            <a:r>
              <a:rPr lang="bg-BG" sz="2200" dirty="0">
                <a:solidFill>
                  <a:srgbClr val="C00000"/>
                </a:solidFill>
                <a:latin typeface="Arial" panose="020B0604020202020204" pitchFamily="34" charset="0"/>
                <a:cs typeface="Arial" panose="020B0604020202020204" pitchFamily="34" charset="0"/>
              </a:rPr>
              <a:t>Неразглобяеми съединения - запояване</a:t>
            </a:r>
            <a:endParaRPr lang="en-US" sz="2200"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48A6FD1-7F68-45AA-9DC3-8580A859F1C5}"/>
              </a:ext>
            </a:extLst>
          </p:cNvPr>
          <p:cNvSpPr>
            <a:spLocks noGrp="1"/>
          </p:cNvSpPr>
          <p:nvPr>
            <p:ph type="sldNum" sz="quarter" idx="12"/>
          </p:nvPr>
        </p:nvSpPr>
        <p:spPr/>
        <p:txBody>
          <a:bodyPr/>
          <a:lstStyle/>
          <a:p>
            <a:fld id="{BFE999D1-F9A4-4778-B8C7-0170286633BE}" type="slidenum">
              <a:rPr lang="bg-BG" smtClean="0"/>
              <a:pPr/>
              <a:t>19</a:t>
            </a:fld>
            <a:endParaRPr lang="bg-BG"/>
          </a:p>
        </p:txBody>
      </p:sp>
      <p:pic>
        <p:nvPicPr>
          <p:cNvPr id="5" name="Picture 4">
            <a:extLst>
              <a:ext uri="{FF2B5EF4-FFF2-40B4-BE49-F238E27FC236}">
                <a16:creationId xmlns:a16="http://schemas.microsoft.com/office/drawing/2014/main" id="{1360A688-5105-4F36-AE4C-CF175FDD6761}"/>
              </a:ext>
            </a:extLst>
          </p:cNvPr>
          <p:cNvPicPr>
            <a:picLocks noChangeAspect="1"/>
          </p:cNvPicPr>
          <p:nvPr/>
        </p:nvPicPr>
        <p:blipFill>
          <a:blip r:embed="rId2"/>
          <a:stretch>
            <a:fillRect/>
          </a:stretch>
        </p:blipFill>
        <p:spPr>
          <a:xfrm>
            <a:off x="430442" y="909986"/>
            <a:ext cx="8239125" cy="5467350"/>
          </a:xfrm>
          <a:prstGeom prst="rect">
            <a:avLst/>
          </a:prstGeom>
        </p:spPr>
      </p:pic>
      <p:sp>
        <p:nvSpPr>
          <p:cNvPr id="6" name="Rectangle 5">
            <a:extLst>
              <a:ext uri="{FF2B5EF4-FFF2-40B4-BE49-F238E27FC236}">
                <a16:creationId xmlns:a16="http://schemas.microsoft.com/office/drawing/2014/main" id="{B3045708-7366-4026-AC67-0538D778F863}"/>
              </a:ext>
            </a:extLst>
          </p:cNvPr>
          <p:cNvSpPr/>
          <p:nvPr/>
        </p:nvSpPr>
        <p:spPr>
          <a:xfrm>
            <a:off x="1619672" y="6477000"/>
            <a:ext cx="8239125" cy="307777"/>
          </a:xfrm>
          <a:prstGeom prst="rect">
            <a:avLst/>
          </a:prstGeom>
        </p:spPr>
        <p:txBody>
          <a:bodyPr wrap="square">
            <a:spAutoFit/>
          </a:bodyPr>
          <a:lstStyle/>
          <a:p>
            <a:r>
              <a:rPr lang="en-US" sz="1400" dirty="0">
                <a:latin typeface="Arial" panose="020B0604020202020204" pitchFamily="34" charset="0"/>
              </a:rPr>
              <a:t>https://mladtehnik.com/zapoqvane-pochistvane-i-rabota-s-poqlnik</a:t>
            </a:r>
          </a:p>
        </p:txBody>
      </p:sp>
    </p:spTree>
    <p:extLst>
      <p:ext uri="{BB962C8B-B14F-4D97-AF65-F5344CB8AC3E}">
        <p14:creationId xmlns:p14="http://schemas.microsoft.com/office/powerpoint/2010/main" val="188463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лавие 2"/>
          <p:cNvSpPr>
            <a:spLocks noGrp="1"/>
          </p:cNvSpPr>
          <p:nvPr>
            <p:ph type="title"/>
          </p:nvPr>
        </p:nvSpPr>
        <p:spPr>
          <a:xfrm>
            <a:off x="467544" y="260648"/>
            <a:ext cx="8229600" cy="525146"/>
          </a:xfrm>
        </p:spPr>
        <p:txBody>
          <a:bodyPr>
            <a:normAutofit/>
          </a:bodyPr>
          <a:lstStyle/>
          <a:p>
            <a:pPr algn="ctr" fontAlgn="auto">
              <a:spcAft>
                <a:spcPts val="0"/>
              </a:spcAft>
              <a:defRPr/>
            </a:pPr>
            <a:r>
              <a:rPr lang="bg-BG" sz="2200" dirty="0">
                <a:solidFill>
                  <a:srgbClr val="C00000"/>
                </a:solidFill>
                <a:effectLst/>
                <a:latin typeface="Arial" pitchFamily="34" charset="0"/>
                <a:cs typeface="Arial" pitchFamily="34" charset="0"/>
              </a:rPr>
              <a:t>Машинни съединения</a:t>
            </a:r>
            <a:endParaRPr lang="en-US" sz="2200" dirty="0">
              <a:solidFill>
                <a:srgbClr val="C00000"/>
              </a:solidFill>
              <a:latin typeface="Arial" pitchFamily="34" charset="0"/>
              <a:cs typeface="Arial" pitchFamily="34" charset="0"/>
            </a:endParaRPr>
          </a:p>
        </p:txBody>
      </p:sp>
      <p:sp>
        <p:nvSpPr>
          <p:cNvPr id="4" name="Контейнер за съдържание 1"/>
          <p:cNvSpPr txBox="1">
            <a:spLocks/>
          </p:cNvSpPr>
          <p:nvPr/>
        </p:nvSpPr>
        <p:spPr>
          <a:xfrm>
            <a:off x="285720" y="3429000"/>
            <a:ext cx="8568952" cy="1571636"/>
          </a:xfrm>
          <a:prstGeom prst="rect">
            <a:avLst/>
          </a:prstGeom>
        </p:spPr>
        <p:txBody>
          <a:bodyPr>
            <a:normAutofit/>
          </a:bodyPr>
          <a:lstStyle/>
          <a:p>
            <a:pPr marL="109537" marR="0" lvl="0" indent="0" algn="just" defTabSz="914400" rtl="0" eaLnBrk="1" fontAlgn="base" latinLnBrk="0" hangingPunct="1">
              <a:lnSpc>
                <a:spcPct val="100000"/>
              </a:lnSpc>
              <a:spcBef>
                <a:spcPct val="20000"/>
              </a:spcBef>
              <a:spcAft>
                <a:spcPct val="0"/>
              </a:spcAft>
              <a:buClr>
                <a:schemeClr val="hlink"/>
              </a:buClr>
              <a:buSzPct val="80000"/>
              <a:buFont typeface="Wingdings" pitchFamily="2" charset="2"/>
              <a:buChar char="Ø"/>
              <a:tabLst/>
              <a:defRPr/>
            </a:pPr>
            <a:r>
              <a:rPr kumimoji="0" lang="bg-BG" b="0" i="0" u="none" strike="noStrike" kern="1200" cap="none" spc="0" normalizeH="0" baseline="0" noProof="0" dirty="0">
                <a:ln>
                  <a:noFill/>
                </a:ln>
                <a:solidFill>
                  <a:schemeClr val="tx1"/>
                </a:solidFill>
                <a:uLnTx/>
                <a:uFillTx/>
                <a:latin typeface="Arial" pitchFamily="34" charset="0"/>
              </a:rPr>
              <a:t>  Машинните елементи, от които са съставени механизмите и машините, се съединяват помежду си</a:t>
            </a:r>
            <a:r>
              <a:rPr kumimoji="0" lang="bg-BG" b="0" i="0" u="none" strike="noStrike" kern="1200" cap="none" spc="0" normalizeH="0" noProof="0" dirty="0">
                <a:ln>
                  <a:noFill/>
                </a:ln>
                <a:solidFill>
                  <a:schemeClr val="tx1"/>
                </a:solidFill>
                <a:uLnTx/>
                <a:uFillTx/>
                <a:latin typeface="Arial" pitchFamily="34" charset="0"/>
              </a:rPr>
              <a:t> </a:t>
            </a:r>
            <a:r>
              <a:rPr kumimoji="0" lang="bg-BG" b="0" i="0" u="none" strike="noStrike" kern="1200" cap="none" spc="0" normalizeH="0" baseline="0" noProof="0" dirty="0">
                <a:ln>
                  <a:noFill/>
                </a:ln>
                <a:solidFill>
                  <a:schemeClr val="tx1"/>
                </a:solidFill>
                <a:uLnTx/>
                <a:uFillTx/>
                <a:latin typeface="Arial" pitchFamily="34" charset="0"/>
              </a:rPr>
              <a:t>неподвижно, при което се образуват звена, или подвижно при което се образуват кинематични </a:t>
            </a:r>
            <a:r>
              <a:rPr kumimoji="0" lang="bg-BG" b="0" i="0" u="none" strike="noStrike" kern="1200" cap="none" spc="0" normalizeH="0" baseline="0" noProof="0" dirty="0" err="1">
                <a:ln>
                  <a:noFill/>
                </a:ln>
                <a:solidFill>
                  <a:schemeClr val="tx1"/>
                </a:solidFill>
                <a:uLnTx/>
                <a:uFillTx/>
                <a:latin typeface="Arial" pitchFamily="34" charset="0"/>
              </a:rPr>
              <a:t>двоици</a:t>
            </a:r>
            <a:r>
              <a:rPr kumimoji="0" lang="bg-BG" b="0" i="0" u="none" strike="noStrike" kern="1200" cap="none" spc="0" normalizeH="0" baseline="0" noProof="0" dirty="0">
                <a:ln>
                  <a:noFill/>
                </a:ln>
                <a:solidFill>
                  <a:schemeClr val="tx1"/>
                </a:solidFill>
                <a:uLnTx/>
                <a:uFillTx/>
                <a:latin typeface="Arial" pitchFamily="34" charset="0"/>
              </a:rPr>
              <a:t>. </a:t>
            </a:r>
            <a:r>
              <a:rPr kumimoji="0" lang="bg-BG" b="0" u="none" strike="noStrike" kern="1200" cap="none" spc="0" normalizeH="0" baseline="0" noProof="0" dirty="0">
                <a:ln>
                  <a:noFill/>
                </a:ln>
                <a:uLnTx/>
                <a:uFillTx/>
                <a:latin typeface="Arial" pitchFamily="34" charset="0"/>
              </a:rPr>
              <a:t>Неподвижното свързване на машинните елементи се нарича </a:t>
            </a:r>
            <a:r>
              <a:rPr kumimoji="0" lang="bg-BG" b="0" i="1" u="none" strike="noStrike" kern="1200" cap="none" spc="0" normalizeH="0" baseline="0" noProof="0" dirty="0">
                <a:ln>
                  <a:noFill/>
                </a:ln>
                <a:solidFill>
                  <a:srgbClr val="333399"/>
                </a:solidFill>
                <a:uLnTx/>
                <a:uFillTx/>
                <a:latin typeface="Arial" pitchFamily="34" charset="0"/>
              </a:rPr>
              <a:t>съединение</a:t>
            </a:r>
            <a:r>
              <a:rPr kumimoji="0" lang="bg-BG" b="0" i="0" u="none" strike="noStrike" kern="1200" cap="none" spc="0" normalizeH="0" baseline="0" noProof="0" dirty="0">
                <a:ln>
                  <a:noFill/>
                </a:ln>
                <a:uLnTx/>
                <a:uFillTx/>
                <a:latin typeface="Arial" pitchFamily="34" charset="0"/>
              </a:rPr>
              <a:t>.</a:t>
            </a:r>
            <a:r>
              <a:rPr kumimoji="0" lang="bg-BG" b="0" i="0" u="none" strike="noStrike" kern="1200" cap="none" spc="0" normalizeH="0" baseline="0" noProof="0" dirty="0">
                <a:ln>
                  <a:noFill/>
                </a:ln>
                <a:solidFill>
                  <a:schemeClr val="tx1"/>
                </a:solidFill>
                <a:uLnTx/>
                <a:uFillTx/>
                <a:latin typeface="Arial" pitchFamily="34" charset="0"/>
              </a:rPr>
              <a:t> </a:t>
            </a:r>
            <a:r>
              <a:rPr kumimoji="0" lang="bg-BG" b="0" i="0" u="none" strike="noStrike" kern="1200" cap="none" spc="0" normalizeH="0" baseline="0" noProof="0" dirty="0">
                <a:ln>
                  <a:noFill/>
                </a:ln>
                <a:solidFill>
                  <a:srgbClr val="333399"/>
                </a:solidFill>
                <a:uLnTx/>
                <a:uFillTx/>
                <a:latin typeface="Arial" pitchFamily="34" charset="0"/>
              </a:rPr>
              <a:t>Съединенията</a:t>
            </a:r>
            <a:r>
              <a:rPr kumimoji="0" lang="bg-BG" b="0" i="0" u="none" strike="noStrike" kern="1200" cap="none" spc="0" normalizeH="0" baseline="0" noProof="0" dirty="0">
                <a:ln>
                  <a:noFill/>
                </a:ln>
                <a:solidFill>
                  <a:schemeClr val="tx1"/>
                </a:solidFill>
                <a:uLnTx/>
                <a:uFillTx/>
                <a:latin typeface="Arial" pitchFamily="34" charset="0"/>
              </a:rPr>
              <a:t> се делят на </a:t>
            </a:r>
            <a:r>
              <a:rPr kumimoji="0" lang="bg-BG" b="0" i="1" u="none" strike="noStrike" kern="1200" cap="none" spc="0" normalizeH="0" baseline="0" noProof="0" dirty="0">
                <a:ln>
                  <a:noFill/>
                </a:ln>
                <a:solidFill>
                  <a:srgbClr val="333399"/>
                </a:solidFill>
                <a:uLnTx/>
                <a:uFillTx/>
                <a:latin typeface="Arial" pitchFamily="34" charset="0"/>
              </a:rPr>
              <a:t>неразглобяеми</a:t>
            </a:r>
            <a:r>
              <a:rPr kumimoji="0" lang="bg-BG" b="0" i="0" u="none" strike="noStrike" kern="1200" cap="none" spc="0" normalizeH="0" baseline="0" noProof="0" dirty="0">
                <a:ln>
                  <a:noFill/>
                </a:ln>
                <a:solidFill>
                  <a:schemeClr val="tx1"/>
                </a:solidFill>
                <a:uLnTx/>
                <a:uFillTx/>
                <a:latin typeface="Arial" pitchFamily="34" charset="0"/>
              </a:rPr>
              <a:t> и </a:t>
            </a:r>
            <a:r>
              <a:rPr kumimoji="0" lang="bg-BG" b="0" i="1" u="none" strike="noStrike" kern="1200" cap="none" spc="0" normalizeH="0" baseline="0" noProof="0" dirty="0">
                <a:ln>
                  <a:noFill/>
                </a:ln>
                <a:solidFill>
                  <a:srgbClr val="333399"/>
                </a:solidFill>
                <a:uLnTx/>
                <a:uFillTx/>
                <a:latin typeface="Arial" pitchFamily="34" charset="0"/>
              </a:rPr>
              <a:t>разглобяеми</a:t>
            </a:r>
            <a:r>
              <a:rPr kumimoji="0" lang="bg-BG" b="0" i="0" u="none" strike="noStrike" kern="1200" cap="none" spc="0" normalizeH="0" baseline="0" noProof="0" dirty="0">
                <a:ln>
                  <a:noFill/>
                </a:ln>
                <a:uLnTx/>
                <a:uFillTx/>
                <a:latin typeface="Arial" pitchFamily="34" charset="0"/>
              </a:rPr>
              <a:t>.</a:t>
            </a:r>
            <a:endParaRPr kumimoji="0" lang="en-US" b="0" i="0" u="none" strike="noStrike" kern="1200" cap="none" spc="0" normalizeH="0" baseline="0" noProof="0" dirty="0">
              <a:ln>
                <a:noFill/>
              </a:ln>
              <a:uLnTx/>
              <a:uFillTx/>
              <a:latin typeface="Arial" pitchFamily="34" charset="0"/>
            </a:endParaRPr>
          </a:p>
        </p:txBody>
      </p:sp>
      <p:sp>
        <p:nvSpPr>
          <p:cNvPr id="5" name="Rectangle 1"/>
          <p:cNvSpPr>
            <a:spLocks noChangeArrowheads="1"/>
          </p:cNvSpPr>
          <p:nvPr/>
        </p:nvSpPr>
        <p:spPr bwMode="auto">
          <a:xfrm>
            <a:off x="285720" y="5143512"/>
            <a:ext cx="835292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00000"/>
              </a:lnSpc>
              <a:spcBef>
                <a:spcPct val="0"/>
              </a:spcBef>
              <a:spcAft>
                <a:spcPct val="0"/>
              </a:spcAft>
              <a:buClr>
                <a:srgbClr val="333399"/>
              </a:buClr>
              <a:buSzPct val="80000"/>
              <a:buFont typeface="Wingdings" pitchFamily="2" charset="2"/>
              <a:buChar char="Ø"/>
              <a:tabLst/>
            </a:pPr>
            <a:r>
              <a:rPr kumimoji="0" lang="bg-BG" b="0" i="0" u="none" strike="noStrike" cap="none" normalizeH="0" baseline="0" dirty="0">
                <a:ln>
                  <a:noFill/>
                </a:ln>
                <a:solidFill>
                  <a:schemeClr val="tx1"/>
                </a:solidFill>
                <a:effectLst/>
                <a:latin typeface="Arial" pitchFamily="34" charset="0"/>
                <a:ea typeface="Times New Roman" pitchFamily="18" charset="0"/>
              </a:rPr>
              <a:t>  За да се разглоби едно </a:t>
            </a:r>
            <a:r>
              <a:rPr kumimoji="0" lang="bg-BG" b="0" i="0" u="none" strike="noStrike" cap="none" normalizeH="0" baseline="0" dirty="0">
                <a:ln>
                  <a:noFill/>
                </a:ln>
                <a:solidFill>
                  <a:srgbClr val="333399"/>
                </a:solidFill>
                <a:effectLst/>
                <a:latin typeface="Arial" pitchFamily="34" charset="0"/>
                <a:ea typeface="Times New Roman" pitchFamily="18" charset="0"/>
              </a:rPr>
              <a:t>неразглобяемо съединение </a:t>
            </a:r>
            <a:r>
              <a:rPr kumimoji="0" lang="bg-BG" b="0" i="0" u="none" strike="noStrike" cap="none" normalizeH="0" baseline="0" dirty="0">
                <a:ln>
                  <a:noFill/>
                </a:ln>
                <a:solidFill>
                  <a:schemeClr val="tx1"/>
                </a:solidFill>
                <a:effectLst/>
                <a:latin typeface="Arial" pitchFamily="34" charset="0"/>
                <a:ea typeface="Times New Roman" pitchFamily="18" charset="0"/>
              </a:rPr>
              <a:t>е необходимо да </a:t>
            </a:r>
            <a:r>
              <a:rPr kumimoji="0" lang="bg-BG" b="0" i="0" u="none" strike="noStrike" cap="none" normalizeH="0" baseline="0" dirty="0">
                <a:ln>
                  <a:noFill/>
                </a:ln>
                <a:solidFill>
                  <a:srgbClr val="333399"/>
                </a:solidFill>
                <a:effectLst/>
                <a:latin typeface="Arial" pitchFamily="34" charset="0"/>
                <a:ea typeface="Times New Roman" pitchFamily="18" charset="0"/>
              </a:rPr>
              <a:t>се </a:t>
            </a:r>
            <a:r>
              <a:rPr lang="bg-BG" dirty="0">
                <a:solidFill>
                  <a:srgbClr val="333399"/>
                </a:solidFill>
                <a:latin typeface="Arial" pitchFamily="34" charset="0"/>
                <a:ea typeface="Times New Roman" pitchFamily="18" charset="0"/>
              </a:rPr>
              <a:t>   </a:t>
            </a:r>
            <a:r>
              <a:rPr kumimoji="0" lang="bg-BG" b="0" i="0" u="none" strike="noStrike" cap="none" normalizeH="0" baseline="0" dirty="0">
                <a:ln>
                  <a:noFill/>
                </a:ln>
                <a:solidFill>
                  <a:srgbClr val="333399"/>
                </a:solidFill>
                <a:effectLst/>
                <a:latin typeface="Arial" pitchFamily="34" charset="0"/>
                <a:ea typeface="Times New Roman" pitchFamily="18" charset="0"/>
              </a:rPr>
              <a:t>разрушат един или няколко елемента</a:t>
            </a:r>
            <a:r>
              <a:rPr kumimoji="0" lang="bg-BG" b="0" i="0" u="none" strike="noStrike" cap="none" normalizeH="0" baseline="0" dirty="0">
                <a:ln>
                  <a:noFill/>
                </a:ln>
                <a:solidFill>
                  <a:schemeClr val="tx1"/>
                </a:solidFill>
                <a:effectLst/>
                <a:latin typeface="Arial" pitchFamily="34" charset="0"/>
                <a:ea typeface="Times New Roman" pitchFamily="18" charset="0"/>
              </a:rPr>
              <a:t>. Повторното сглобяване е невъзможно без замяната на някои детайли или без механично доработване.</a:t>
            </a:r>
            <a:endParaRPr kumimoji="0" lang="bg-BG" b="0" i="0" u="none" strike="noStrike" cap="none" normalizeH="0" baseline="0" dirty="0">
              <a:ln>
                <a:noFill/>
              </a:ln>
              <a:solidFill>
                <a:schemeClr val="tx1"/>
              </a:solidFill>
              <a:effectLst/>
              <a:latin typeface="Arial" pitchFamily="34" charset="0"/>
            </a:endParaRPr>
          </a:p>
        </p:txBody>
      </p:sp>
      <p:pic>
        <p:nvPicPr>
          <p:cNvPr id="10241" name="Picture 1"/>
          <p:cNvPicPr>
            <a:picLocks noChangeAspect="1" noChangeArrowheads="1"/>
          </p:cNvPicPr>
          <p:nvPr/>
        </p:nvPicPr>
        <p:blipFill>
          <a:blip r:embed="rId2"/>
          <a:srcRect/>
          <a:stretch>
            <a:fillRect/>
          </a:stretch>
        </p:blipFill>
        <p:spPr bwMode="auto">
          <a:xfrm>
            <a:off x="4857752" y="857232"/>
            <a:ext cx="3500462" cy="2296891"/>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071538" y="1214422"/>
            <a:ext cx="2667000" cy="1676400"/>
          </a:xfrm>
          <a:prstGeom prst="rect">
            <a:avLst/>
          </a:prstGeom>
          <a:noFill/>
          <a:ln w="9525">
            <a:noFill/>
            <a:miter lim="800000"/>
            <a:headEnd/>
            <a:tailEnd/>
          </a:ln>
          <a:effectLst/>
        </p:spPr>
      </p:pic>
    </p:spTree>
    <p:extLst>
      <p:ext uri="{BB962C8B-B14F-4D97-AF65-F5344CB8AC3E}">
        <p14:creationId xmlns:p14="http://schemas.microsoft.com/office/powerpoint/2010/main" val="19048590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C78859-256A-4F3B-BF6F-5903B3FF4E85}"/>
              </a:ext>
            </a:extLst>
          </p:cNvPr>
          <p:cNvSpPr>
            <a:spLocks noGrp="1"/>
          </p:cNvSpPr>
          <p:nvPr>
            <p:ph type="sldNum" sz="quarter" idx="12"/>
          </p:nvPr>
        </p:nvSpPr>
        <p:spPr/>
        <p:txBody>
          <a:bodyPr/>
          <a:lstStyle/>
          <a:p>
            <a:fld id="{BFE999D1-F9A4-4778-B8C7-0170286633BE}" type="slidenum">
              <a:rPr lang="bg-BG" smtClean="0"/>
              <a:pPr/>
              <a:t>20</a:t>
            </a:fld>
            <a:endParaRPr lang="bg-BG"/>
          </a:p>
        </p:txBody>
      </p:sp>
      <p:pic>
        <p:nvPicPr>
          <p:cNvPr id="5" name="Picture 4">
            <a:extLst>
              <a:ext uri="{FF2B5EF4-FFF2-40B4-BE49-F238E27FC236}">
                <a16:creationId xmlns:a16="http://schemas.microsoft.com/office/drawing/2014/main" id="{1257E274-757D-405F-BACB-76B6EB487ECB}"/>
              </a:ext>
            </a:extLst>
          </p:cNvPr>
          <p:cNvPicPr>
            <a:picLocks noChangeAspect="1"/>
          </p:cNvPicPr>
          <p:nvPr/>
        </p:nvPicPr>
        <p:blipFill>
          <a:blip r:embed="rId2"/>
          <a:stretch>
            <a:fillRect/>
          </a:stretch>
        </p:blipFill>
        <p:spPr>
          <a:xfrm>
            <a:off x="904875" y="790575"/>
            <a:ext cx="7334250" cy="5457825"/>
          </a:xfrm>
          <a:prstGeom prst="rect">
            <a:avLst/>
          </a:prstGeom>
        </p:spPr>
      </p:pic>
      <p:sp>
        <p:nvSpPr>
          <p:cNvPr id="6" name="Title 1">
            <a:extLst>
              <a:ext uri="{FF2B5EF4-FFF2-40B4-BE49-F238E27FC236}">
                <a16:creationId xmlns:a16="http://schemas.microsoft.com/office/drawing/2014/main" id="{A644EE7C-2334-4CF6-8074-D38F69344E56}"/>
              </a:ext>
            </a:extLst>
          </p:cNvPr>
          <p:cNvSpPr>
            <a:spLocks noGrp="1"/>
          </p:cNvSpPr>
          <p:nvPr>
            <p:ph type="title"/>
          </p:nvPr>
        </p:nvSpPr>
        <p:spPr>
          <a:xfrm>
            <a:off x="457200" y="152400"/>
            <a:ext cx="8229600" cy="457200"/>
          </a:xfrm>
        </p:spPr>
        <p:txBody>
          <a:bodyPr/>
          <a:lstStyle/>
          <a:p>
            <a:r>
              <a:rPr lang="bg-BG" sz="2200" dirty="0">
                <a:solidFill>
                  <a:srgbClr val="C00000"/>
                </a:solidFill>
                <a:latin typeface="Arial" panose="020B0604020202020204" pitchFamily="34" charset="0"/>
                <a:cs typeface="Arial" panose="020B0604020202020204" pitchFamily="34" charset="0"/>
              </a:rPr>
              <a:t>Неразглобяеми съединения - запояване</a:t>
            </a:r>
            <a:endParaRPr lang="en-US"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517A9E1-2E83-49C4-82BA-2F2224E51FB2}"/>
              </a:ext>
            </a:extLst>
          </p:cNvPr>
          <p:cNvSpPr/>
          <p:nvPr/>
        </p:nvSpPr>
        <p:spPr>
          <a:xfrm>
            <a:off x="432250" y="6397823"/>
            <a:ext cx="8856984" cy="307777"/>
          </a:xfrm>
          <a:prstGeom prst="rect">
            <a:avLst/>
          </a:prstGeom>
        </p:spPr>
        <p:txBody>
          <a:bodyPr wrap="square">
            <a:spAutoFit/>
          </a:bodyPr>
          <a:lstStyle/>
          <a:p>
            <a:r>
              <a:rPr lang="en-US" sz="1400" dirty="0">
                <a:latin typeface="Arial" panose="020B0604020202020204" pitchFamily="34" charset="0"/>
              </a:rPr>
              <a:t>http://audibg.com/forum/index.php?/profile/4091-gecata/content/&amp;type=forums_topic_post&amp;page=3</a:t>
            </a:r>
          </a:p>
        </p:txBody>
      </p:sp>
    </p:spTree>
    <p:extLst>
      <p:ext uri="{BB962C8B-B14F-4D97-AF65-F5344CB8AC3E}">
        <p14:creationId xmlns:p14="http://schemas.microsoft.com/office/powerpoint/2010/main" val="63029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535406" y="114708"/>
            <a:ext cx="8205094" cy="456784"/>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35406" y="546209"/>
            <a:ext cx="6390456" cy="369332"/>
          </a:xfrm>
          <a:prstGeom prst="rect">
            <a:avLst/>
          </a:prstGeom>
        </p:spPr>
        <p:txBody>
          <a:bodyPr wrap="square">
            <a:spAutoFit/>
          </a:bodyPr>
          <a:lstStyle/>
          <a:p>
            <a:r>
              <a:rPr lang="ru-RU" dirty="0">
                <a:solidFill>
                  <a:srgbClr val="C00000"/>
                </a:solidFill>
                <a:latin typeface="Arial" pitchFamily="34" charset="0"/>
              </a:rPr>
              <a:t>Съединения чрез запояване</a:t>
            </a:r>
            <a:endParaRPr lang="bg-BG" dirty="0">
              <a:solidFill>
                <a:srgbClr val="C00000"/>
              </a:solidFill>
              <a:latin typeface="Arial" pitchFamily="34" charset="0"/>
            </a:endParaRPr>
          </a:p>
        </p:txBody>
      </p:sp>
      <p:sp>
        <p:nvSpPr>
          <p:cNvPr id="3" name="Rectangle 2"/>
          <p:cNvSpPr/>
          <p:nvPr/>
        </p:nvSpPr>
        <p:spPr>
          <a:xfrm>
            <a:off x="471648" y="939423"/>
            <a:ext cx="8354100" cy="1200329"/>
          </a:xfrm>
          <a:prstGeom prst="rect">
            <a:avLst/>
          </a:prstGeom>
        </p:spPr>
        <p:txBody>
          <a:bodyPr wrap="square">
            <a:spAutoFit/>
          </a:bodyPr>
          <a:lstStyle/>
          <a:p>
            <a:pPr algn="just">
              <a:buFont typeface="Wingdings" pitchFamily="2" charset="2"/>
              <a:buChar char="Ø"/>
            </a:pPr>
            <a:r>
              <a:rPr lang="en-US" dirty="0">
                <a:solidFill>
                  <a:srgbClr val="333399"/>
                </a:solidFill>
                <a:latin typeface="Arial" pitchFamily="34" charset="0"/>
              </a:rPr>
              <a:t>  </a:t>
            </a:r>
            <a:r>
              <a:rPr lang="ru-RU" dirty="0" err="1">
                <a:solidFill>
                  <a:srgbClr val="333399"/>
                </a:solidFill>
                <a:latin typeface="Arial" pitchFamily="34" charset="0"/>
              </a:rPr>
              <a:t>Запояването</a:t>
            </a:r>
            <a:r>
              <a:rPr lang="ru-RU" dirty="0">
                <a:latin typeface="Arial" pitchFamily="34" charset="0"/>
              </a:rPr>
              <a:t> е начин за получаване на неразглобяемо съединение, при </a:t>
            </a:r>
            <a:r>
              <a:rPr lang="ru-RU" dirty="0" err="1">
                <a:latin typeface="Arial" pitchFamily="34" charset="0"/>
              </a:rPr>
              <a:t>който</a:t>
            </a:r>
            <a:r>
              <a:rPr lang="ru-RU" dirty="0">
                <a:latin typeface="Arial" pitchFamily="34" charset="0"/>
              </a:rPr>
              <a:t> </a:t>
            </a:r>
            <a:r>
              <a:rPr lang="ru-RU" dirty="0" err="1">
                <a:latin typeface="Arial" pitchFamily="34" charset="0"/>
              </a:rPr>
              <a:t>двата</a:t>
            </a:r>
            <a:r>
              <a:rPr lang="ru-RU" dirty="0">
                <a:latin typeface="Arial" pitchFamily="34" charset="0"/>
              </a:rPr>
              <a:t> съединявани детайла се свързват с междинен метал, наречен </a:t>
            </a:r>
            <a:r>
              <a:rPr lang="ru-RU" dirty="0">
                <a:solidFill>
                  <a:srgbClr val="333399"/>
                </a:solidFill>
                <a:latin typeface="Arial" pitchFamily="34" charset="0"/>
              </a:rPr>
              <a:t>припой</a:t>
            </a:r>
            <a:r>
              <a:rPr lang="ru-RU" dirty="0">
                <a:latin typeface="Arial" pitchFamily="34" charset="0"/>
              </a:rPr>
              <a:t>,</a:t>
            </a:r>
            <a:r>
              <a:rPr lang="ru-RU" dirty="0">
                <a:solidFill>
                  <a:srgbClr val="333399"/>
                </a:solidFill>
                <a:latin typeface="Arial" pitchFamily="34" charset="0"/>
              </a:rPr>
              <a:t> </a:t>
            </a:r>
            <a:r>
              <a:rPr lang="ru-RU" dirty="0" err="1">
                <a:latin typeface="Arial" pitchFamily="34" charset="0"/>
              </a:rPr>
              <a:t>чиято</a:t>
            </a:r>
            <a:r>
              <a:rPr lang="ru-RU" dirty="0">
                <a:latin typeface="Arial" pitchFamily="34" charset="0"/>
              </a:rPr>
              <a:t> температура на топене е значително по-ниска от температурата на топене на материалите на съединяваните части. </a:t>
            </a:r>
            <a:endParaRPr lang="bg-BG" dirty="0">
              <a:latin typeface="Arial" pitchFamily="34" charset="0"/>
            </a:endParaRPr>
          </a:p>
        </p:txBody>
      </p:sp>
      <p:sp>
        <p:nvSpPr>
          <p:cNvPr id="4" name="Rectangle 3"/>
          <p:cNvSpPr/>
          <p:nvPr/>
        </p:nvSpPr>
        <p:spPr>
          <a:xfrm>
            <a:off x="378772" y="2206789"/>
            <a:ext cx="8424936" cy="646331"/>
          </a:xfrm>
          <a:prstGeom prst="rect">
            <a:avLst/>
          </a:prstGeom>
        </p:spPr>
        <p:txBody>
          <a:bodyPr wrap="square">
            <a:spAutoFit/>
          </a:bodyPr>
          <a:lstStyle/>
          <a:p>
            <a:pPr marL="285750" indent="-285750" algn="just">
              <a:buFont typeface="Wingdings" pitchFamily="2" charset="2"/>
              <a:buChar char="ü"/>
            </a:pPr>
            <a:r>
              <a:rPr lang="ru-RU" dirty="0">
                <a:solidFill>
                  <a:srgbClr val="C00000"/>
                </a:solidFill>
                <a:latin typeface="Arial" pitchFamily="34" charset="0"/>
              </a:rPr>
              <a:t>Предимство</a:t>
            </a:r>
            <a:r>
              <a:rPr lang="ru-RU" dirty="0">
                <a:latin typeface="Arial" pitchFamily="34" charset="0"/>
              </a:rPr>
              <a:t> на запояването е, че материалът на съединяваните детайли запазва структурата, химичният състав и механичните си свойства.</a:t>
            </a:r>
            <a:endParaRPr lang="en-US" dirty="0">
              <a:latin typeface="Arial" pitchFamily="34" charset="0"/>
            </a:endParaRPr>
          </a:p>
        </p:txBody>
      </p:sp>
      <p:sp>
        <p:nvSpPr>
          <p:cNvPr id="5" name="Rectangle 4"/>
          <p:cNvSpPr/>
          <p:nvPr/>
        </p:nvSpPr>
        <p:spPr>
          <a:xfrm>
            <a:off x="372484" y="2894508"/>
            <a:ext cx="7776864" cy="369332"/>
          </a:xfrm>
          <a:prstGeom prst="rect">
            <a:avLst/>
          </a:prstGeom>
        </p:spPr>
        <p:txBody>
          <a:bodyPr wrap="square">
            <a:spAutoFit/>
          </a:bodyPr>
          <a:lstStyle/>
          <a:p>
            <a:pPr marL="285750" indent="-285750">
              <a:buFont typeface="Wingdings" pitchFamily="2" charset="2"/>
              <a:buChar char="ü"/>
            </a:pPr>
            <a:r>
              <a:rPr lang="ru-RU" dirty="0">
                <a:solidFill>
                  <a:srgbClr val="C00000"/>
                </a:solidFill>
                <a:latin typeface="Arial" pitchFamily="34" charset="0"/>
              </a:rPr>
              <a:t>Недостатък</a:t>
            </a:r>
            <a:r>
              <a:rPr lang="ru-RU" dirty="0">
                <a:latin typeface="Arial" pitchFamily="34" charset="0"/>
              </a:rPr>
              <a:t> е ниската якост на съединението.</a:t>
            </a:r>
            <a:endParaRPr lang="bg-BG" dirty="0">
              <a:latin typeface="Arial" pitchFamily="34" charset="0"/>
            </a:endParaRPr>
          </a:p>
        </p:txBody>
      </p:sp>
      <p:sp>
        <p:nvSpPr>
          <p:cNvPr id="7" name="Rectangle 6"/>
          <p:cNvSpPr/>
          <p:nvPr/>
        </p:nvSpPr>
        <p:spPr>
          <a:xfrm>
            <a:off x="355212" y="3367876"/>
            <a:ext cx="8448496" cy="923330"/>
          </a:xfrm>
          <a:prstGeom prst="rect">
            <a:avLst/>
          </a:prstGeom>
        </p:spPr>
        <p:txBody>
          <a:bodyPr wrap="square">
            <a:spAutoFit/>
          </a:bodyPr>
          <a:lstStyle/>
          <a:p>
            <a:pPr marL="285750" indent="-285750" algn="just">
              <a:buFont typeface="Wingdings" pitchFamily="2" charset="2"/>
              <a:buChar char="ü"/>
            </a:pPr>
            <a:r>
              <a:rPr lang="ru-RU" dirty="0">
                <a:latin typeface="Arial" pitchFamily="34" charset="0"/>
              </a:rPr>
              <a:t>За получаване на </a:t>
            </a:r>
            <a:r>
              <a:rPr lang="ru-RU" dirty="0">
                <a:solidFill>
                  <a:srgbClr val="C00000"/>
                </a:solidFill>
                <a:latin typeface="Arial" pitchFamily="34" charset="0"/>
              </a:rPr>
              <a:t>качествена спойка </a:t>
            </a:r>
            <a:r>
              <a:rPr lang="ru-RU" dirty="0">
                <a:latin typeface="Arial" pitchFamily="34" charset="0"/>
              </a:rPr>
              <a:t>е необходимо предварително </a:t>
            </a:r>
            <a:r>
              <a:rPr lang="ru-RU" dirty="0">
                <a:solidFill>
                  <a:srgbClr val="C00000"/>
                </a:solidFill>
                <a:latin typeface="Arial" pitchFamily="34" charset="0"/>
              </a:rPr>
              <a:t>добро почистване</a:t>
            </a:r>
            <a:r>
              <a:rPr lang="ru-RU" dirty="0">
                <a:solidFill>
                  <a:srgbClr val="FF0000"/>
                </a:solidFill>
                <a:latin typeface="Arial" pitchFamily="34" charset="0"/>
              </a:rPr>
              <a:t> </a:t>
            </a:r>
            <a:r>
              <a:rPr lang="ru-RU" dirty="0">
                <a:latin typeface="Arial" pitchFamily="34" charset="0"/>
              </a:rPr>
              <a:t>на контактуващите с припоя повърхнини. Използва се колофон в чист вид или паста. </a:t>
            </a:r>
            <a:endParaRPr lang="bg-BG" dirty="0">
              <a:latin typeface="Arial" pitchFamily="34" charset="0"/>
            </a:endParaRPr>
          </a:p>
        </p:txBody>
      </p:sp>
      <p:sp>
        <p:nvSpPr>
          <p:cNvPr id="8" name="Rectangle 7"/>
          <p:cNvSpPr/>
          <p:nvPr/>
        </p:nvSpPr>
        <p:spPr>
          <a:xfrm>
            <a:off x="372484" y="4321244"/>
            <a:ext cx="8448496" cy="1477328"/>
          </a:xfrm>
          <a:prstGeom prst="rect">
            <a:avLst/>
          </a:prstGeom>
        </p:spPr>
        <p:txBody>
          <a:bodyPr wrap="square">
            <a:spAutoFit/>
          </a:bodyPr>
          <a:lstStyle/>
          <a:p>
            <a:pPr marL="285750" indent="-285750" algn="just">
              <a:buFont typeface="Wingdings" pitchFamily="2" charset="2"/>
              <a:buChar char="ü"/>
            </a:pPr>
            <a:r>
              <a:rPr lang="ru-RU" dirty="0">
                <a:latin typeface="Arial" pitchFamily="34" charset="0"/>
              </a:rPr>
              <a:t>Според температурата на топене припоите се делят на </a:t>
            </a:r>
            <a:r>
              <a:rPr lang="ru-RU" dirty="0">
                <a:solidFill>
                  <a:srgbClr val="C00000"/>
                </a:solidFill>
                <a:latin typeface="Arial" pitchFamily="34" charset="0"/>
              </a:rPr>
              <a:t>меки и твърди</a:t>
            </a:r>
            <a:r>
              <a:rPr lang="ru-RU" dirty="0">
                <a:latin typeface="Arial" pitchFamily="34" charset="0"/>
              </a:rPr>
              <a:t>.</a:t>
            </a:r>
            <a:r>
              <a:rPr lang="ru-RU" dirty="0">
                <a:solidFill>
                  <a:srgbClr val="FF0000"/>
                </a:solidFill>
                <a:latin typeface="Arial" pitchFamily="34" charset="0"/>
              </a:rPr>
              <a:t> </a:t>
            </a:r>
            <a:r>
              <a:rPr lang="ru-RU" dirty="0">
                <a:solidFill>
                  <a:srgbClr val="C00000"/>
                </a:solidFill>
                <a:latin typeface="Arial" pitchFamily="34" charset="0"/>
              </a:rPr>
              <a:t>Меките припои </a:t>
            </a:r>
            <a:r>
              <a:rPr lang="ru-RU" dirty="0">
                <a:latin typeface="Arial" pitchFamily="34" charset="0"/>
              </a:rPr>
              <a:t>се топят под </a:t>
            </a:r>
            <a:r>
              <a:rPr lang="ru-RU" dirty="0">
                <a:solidFill>
                  <a:srgbClr val="C00000"/>
                </a:solidFill>
                <a:latin typeface="Arial" pitchFamily="34" charset="0"/>
              </a:rPr>
              <a:t>300°С</a:t>
            </a:r>
            <a:r>
              <a:rPr lang="ru-RU" dirty="0">
                <a:latin typeface="Arial" pitchFamily="34" charset="0"/>
              </a:rPr>
              <a:t>. Към тях се отнася оловно-калаения припой – тинол (запояване на елементите на платки). Те имат добра електропроводимост, гарантират плътност на съединението, но механичната им якост е ниска. </a:t>
            </a:r>
            <a:endParaRPr lang="bg-BG" dirty="0">
              <a:latin typeface="Arial" pitchFamily="34" charset="0"/>
            </a:endParaRPr>
          </a:p>
        </p:txBody>
      </p:sp>
      <p:sp>
        <p:nvSpPr>
          <p:cNvPr id="9" name="Rectangle 8"/>
          <p:cNvSpPr/>
          <p:nvPr/>
        </p:nvSpPr>
        <p:spPr>
          <a:xfrm>
            <a:off x="353012" y="5786454"/>
            <a:ext cx="8516267" cy="923330"/>
          </a:xfrm>
          <a:prstGeom prst="rect">
            <a:avLst/>
          </a:prstGeom>
        </p:spPr>
        <p:txBody>
          <a:bodyPr wrap="square">
            <a:spAutoFit/>
          </a:bodyPr>
          <a:lstStyle/>
          <a:p>
            <a:pPr marL="285750" indent="-285750">
              <a:buFont typeface="Wingdings" pitchFamily="2" charset="2"/>
              <a:buChar char="ü"/>
            </a:pPr>
            <a:r>
              <a:rPr lang="ru-RU" dirty="0">
                <a:solidFill>
                  <a:srgbClr val="C00000"/>
                </a:solidFill>
                <a:latin typeface="Arial" pitchFamily="34" charset="0"/>
              </a:rPr>
              <a:t>Твърдите припои </a:t>
            </a:r>
            <a:r>
              <a:rPr lang="ru-RU" dirty="0">
                <a:latin typeface="Arial" pitchFamily="34" charset="0"/>
              </a:rPr>
              <a:t>имат температура на топене над</a:t>
            </a:r>
            <a:r>
              <a:rPr lang="ru-RU" dirty="0">
                <a:solidFill>
                  <a:srgbClr val="C00000"/>
                </a:solidFill>
                <a:latin typeface="Arial" pitchFamily="34" charset="0"/>
              </a:rPr>
              <a:t> 550°С</a:t>
            </a:r>
            <a:r>
              <a:rPr lang="ru-RU" dirty="0">
                <a:latin typeface="Arial" pitchFamily="34" charset="0"/>
              </a:rPr>
              <a:t>. Към тях се отнасят сребърните и медно-цинковите припои. Устойчиви са на корозия, удари и вибрация.</a:t>
            </a:r>
            <a:endParaRPr lang="bg-BG" dirty="0">
              <a:latin typeface="Arial" pitchFamily="34" charset="0"/>
            </a:endParaRPr>
          </a:p>
        </p:txBody>
      </p:sp>
    </p:spTree>
    <p:extLst>
      <p:ext uri="{BB962C8B-B14F-4D97-AF65-F5344CB8AC3E}">
        <p14:creationId xmlns:p14="http://schemas.microsoft.com/office/powerpoint/2010/main" val="12871460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181424-7251-4A6B-AF21-7937F9935DC5}"/>
              </a:ext>
            </a:extLst>
          </p:cNvPr>
          <p:cNvSpPr>
            <a:spLocks noGrp="1"/>
          </p:cNvSpPr>
          <p:nvPr>
            <p:ph type="sldNum" sz="quarter" idx="12"/>
          </p:nvPr>
        </p:nvSpPr>
        <p:spPr/>
        <p:txBody>
          <a:bodyPr/>
          <a:lstStyle/>
          <a:p>
            <a:fld id="{BFE999D1-F9A4-4778-B8C7-0170286633BE}" type="slidenum">
              <a:rPr lang="bg-BG" smtClean="0"/>
              <a:pPr/>
              <a:t>22</a:t>
            </a:fld>
            <a:endParaRPr lang="bg-BG" dirty="0"/>
          </a:p>
        </p:txBody>
      </p:sp>
      <p:pic>
        <p:nvPicPr>
          <p:cNvPr id="5" name="Picture 4">
            <a:extLst>
              <a:ext uri="{FF2B5EF4-FFF2-40B4-BE49-F238E27FC236}">
                <a16:creationId xmlns:a16="http://schemas.microsoft.com/office/drawing/2014/main" id="{BBD29580-C92F-4D4F-8BED-6D074550EEE6}"/>
              </a:ext>
            </a:extLst>
          </p:cNvPr>
          <p:cNvPicPr>
            <a:picLocks noChangeAspect="1"/>
          </p:cNvPicPr>
          <p:nvPr/>
        </p:nvPicPr>
        <p:blipFill>
          <a:blip r:embed="rId2"/>
          <a:stretch>
            <a:fillRect/>
          </a:stretch>
        </p:blipFill>
        <p:spPr>
          <a:xfrm>
            <a:off x="4608004" y="0"/>
            <a:ext cx="4356484" cy="3734129"/>
          </a:xfrm>
          <a:prstGeom prst="rect">
            <a:avLst/>
          </a:prstGeom>
        </p:spPr>
      </p:pic>
      <p:pic>
        <p:nvPicPr>
          <p:cNvPr id="6" name="Picture 5">
            <a:extLst>
              <a:ext uri="{FF2B5EF4-FFF2-40B4-BE49-F238E27FC236}">
                <a16:creationId xmlns:a16="http://schemas.microsoft.com/office/drawing/2014/main" id="{CC106E7B-2FB5-4A52-A610-F05F9ED7F4E1}"/>
              </a:ext>
            </a:extLst>
          </p:cNvPr>
          <p:cNvPicPr>
            <a:picLocks noChangeAspect="1"/>
          </p:cNvPicPr>
          <p:nvPr/>
        </p:nvPicPr>
        <p:blipFill>
          <a:blip r:embed="rId3"/>
          <a:stretch>
            <a:fillRect/>
          </a:stretch>
        </p:blipFill>
        <p:spPr>
          <a:xfrm>
            <a:off x="-28574" y="3354139"/>
            <a:ext cx="4960614" cy="3454391"/>
          </a:xfrm>
          <a:prstGeom prst="rect">
            <a:avLst/>
          </a:prstGeom>
        </p:spPr>
      </p:pic>
      <p:sp>
        <p:nvSpPr>
          <p:cNvPr id="7" name="TextBox 6">
            <a:extLst>
              <a:ext uri="{FF2B5EF4-FFF2-40B4-BE49-F238E27FC236}">
                <a16:creationId xmlns:a16="http://schemas.microsoft.com/office/drawing/2014/main" id="{0612C18C-CF63-4954-A15B-C5801305FE70}"/>
              </a:ext>
            </a:extLst>
          </p:cNvPr>
          <p:cNvSpPr txBox="1"/>
          <p:nvPr/>
        </p:nvSpPr>
        <p:spPr>
          <a:xfrm>
            <a:off x="413675" y="620688"/>
            <a:ext cx="3816424" cy="2246769"/>
          </a:xfrm>
          <a:prstGeom prst="rect">
            <a:avLst/>
          </a:prstGeom>
          <a:noFill/>
        </p:spPr>
        <p:txBody>
          <a:bodyPr wrap="square" rtlCol="0">
            <a:spAutoFit/>
          </a:bodyPr>
          <a:lstStyle/>
          <a:p>
            <a:r>
              <a:rPr lang="ru-RU" sz="2000" dirty="0">
                <a:latin typeface="Arial" panose="020B0604020202020204" pitchFamily="34" charset="0"/>
              </a:rPr>
              <a:t>При процеса </a:t>
            </a:r>
            <a:r>
              <a:rPr lang="ru-RU" sz="2000" dirty="0">
                <a:solidFill>
                  <a:srgbClr val="C00000"/>
                </a:solidFill>
                <a:latin typeface="Arial" panose="020B0604020202020204" pitchFamily="34" charset="0"/>
              </a:rPr>
              <a:t>запояване</a:t>
            </a:r>
            <a:r>
              <a:rPr lang="ru-RU" sz="2000" dirty="0">
                <a:latin typeface="Arial" panose="020B0604020202020204" pitchFamily="34" charset="0"/>
              </a:rPr>
              <a:t> самите метални части не се стопяват (както при заваряването), а вместо това разстоянието между детайлите бива запълнено с припой. </a:t>
            </a:r>
            <a:endParaRPr lang="en-US" sz="2000" dirty="0">
              <a:latin typeface="Arial" panose="020B0604020202020204" pitchFamily="34" charset="0"/>
            </a:endParaRPr>
          </a:p>
        </p:txBody>
      </p:sp>
    </p:spTree>
    <p:extLst>
      <p:ext uri="{BB962C8B-B14F-4D97-AF65-F5344CB8AC3E}">
        <p14:creationId xmlns:p14="http://schemas.microsoft.com/office/powerpoint/2010/main" val="4200635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666034" y="71426"/>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15753" y="863200"/>
            <a:ext cx="6390456" cy="369332"/>
          </a:xfrm>
          <a:prstGeom prst="rect">
            <a:avLst/>
          </a:prstGeom>
        </p:spPr>
        <p:txBody>
          <a:bodyPr wrap="square">
            <a:spAutoFit/>
          </a:bodyPr>
          <a:lstStyle/>
          <a:p>
            <a:r>
              <a:rPr lang="ru-RU" dirty="0">
                <a:solidFill>
                  <a:srgbClr val="C00000"/>
                </a:solidFill>
                <a:latin typeface="Arial" pitchFamily="34" charset="0"/>
              </a:rPr>
              <a:t>Съединения чрез залепване</a:t>
            </a:r>
            <a:endParaRPr lang="bg-BG" dirty="0">
              <a:solidFill>
                <a:srgbClr val="C00000"/>
              </a:solidFill>
              <a:latin typeface="Arial" pitchFamily="34" charset="0"/>
            </a:endParaRPr>
          </a:p>
        </p:txBody>
      </p:sp>
      <p:sp>
        <p:nvSpPr>
          <p:cNvPr id="3" name="Rectangle 2"/>
          <p:cNvSpPr/>
          <p:nvPr/>
        </p:nvSpPr>
        <p:spPr>
          <a:xfrm>
            <a:off x="471008" y="1632198"/>
            <a:ext cx="3929090" cy="1754326"/>
          </a:xfrm>
          <a:prstGeom prst="rect">
            <a:avLst/>
          </a:prstGeom>
        </p:spPr>
        <p:txBody>
          <a:bodyPr wrap="square">
            <a:spAutoFit/>
          </a:bodyPr>
          <a:lstStyle/>
          <a:p>
            <a:pPr algn="just">
              <a:buFont typeface="Wingdings" pitchFamily="2" charset="2"/>
              <a:buChar char="ü"/>
            </a:pPr>
            <a:r>
              <a:rPr lang="en-US" dirty="0">
                <a:solidFill>
                  <a:srgbClr val="C00000"/>
                </a:solidFill>
                <a:latin typeface="Arial" pitchFamily="34" charset="0"/>
              </a:rPr>
              <a:t> </a:t>
            </a:r>
            <a:r>
              <a:rPr lang="ru-RU" dirty="0" err="1">
                <a:solidFill>
                  <a:srgbClr val="C00000"/>
                </a:solidFill>
                <a:latin typeface="Arial" pitchFamily="34" charset="0"/>
              </a:rPr>
              <a:t>Залепването</a:t>
            </a:r>
            <a:r>
              <a:rPr lang="ru-RU" dirty="0">
                <a:latin typeface="Arial" pitchFamily="34" charset="0"/>
              </a:rPr>
              <a:t> е начин за получаване на неразглобяемо съединение, при който двата съединявани детайла се свързват с </a:t>
            </a:r>
            <a:r>
              <a:rPr lang="ru-RU" dirty="0">
                <a:solidFill>
                  <a:srgbClr val="C00000"/>
                </a:solidFill>
                <a:latin typeface="Arial" pitchFamily="34" charset="0"/>
              </a:rPr>
              <a:t>междинен материал</a:t>
            </a:r>
            <a:r>
              <a:rPr lang="ru-RU" dirty="0">
                <a:solidFill>
                  <a:srgbClr val="FF0000"/>
                </a:solidFill>
                <a:latin typeface="Arial" pitchFamily="34" charset="0"/>
              </a:rPr>
              <a:t>, наречен </a:t>
            </a:r>
            <a:r>
              <a:rPr lang="ru-RU" dirty="0">
                <a:solidFill>
                  <a:srgbClr val="C00000"/>
                </a:solidFill>
                <a:latin typeface="Arial" pitchFamily="34" charset="0"/>
              </a:rPr>
              <a:t>лепило</a:t>
            </a:r>
            <a:r>
              <a:rPr lang="ru-RU" dirty="0">
                <a:solidFill>
                  <a:srgbClr val="FF0000"/>
                </a:solidFill>
                <a:latin typeface="Arial" pitchFamily="34" charset="0"/>
              </a:rPr>
              <a:t>.</a:t>
            </a:r>
            <a:endParaRPr lang="bg-BG" dirty="0">
              <a:solidFill>
                <a:srgbClr val="FF0000"/>
              </a:solidFill>
              <a:latin typeface="Arial" pitchFamily="34" charset="0"/>
            </a:endParaRPr>
          </a:p>
        </p:txBody>
      </p:sp>
      <p:sp>
        <p:nvSpPr>
          <p:cNvPr id="4" name="Rectangle 3"/>
          <p:cNvSpPr/>
          <p:nvPr/>
        </p:nvSpPr>
        <p:spPr>
          <a:xfrm>
            <a:off x="471008" y="3897637"/>
            <a:ext cx="8072494" cy="1477328"/>
          </a:xfrm>
          <a:prstGeom prst="rect">
            <a:avLst/>
          </a:prstGeom>
        </p:spPr>
        <p:txBody>
          <a:bodyPr wrap="square">
            <a:spAutoFit/>
          </a:bodyPr>
          <a:lstStyle/>
          <a:p>
            <a:pPr marL="285750" indent="-285750" algn="just">
              <a:buFont typeface="Wingdings" pitchFamily="2" charset="2"/>
              <a:buChar char="ü"/>
            </a:pPr>
            <a:r>
              <a:rPr lang="ru-RU" dirty="0">
                <a:solidFill>
                  <a:srgbClr val="C00000"/>
                </a:solidFill>
                <a:latin typeface="Arial" pitchFamily="34" charset="0"/>
              </a:rPr>
              <a:t>Предимство</a:t>
            </a:r>
            <a:r>
              <a:rPr lang="ru-RU" dirty="0">
                <a:latin typeface="Arial" pitchFamily="34" charset="0"/>
              </a:rPr>
              <a:t> на лепените съединения е, </a:t>
            </a:r>
            <a:r>
              <a:rPr lang="ru-RU" dirty="0">
                <a:solidFill>
                  <a:srgbClr val="333399"/>
                </a:solidFill>
                <a:latin typeface="Arial" pitchFamily="34" charset="0"/>
              </a:rPr>
              <a:t>че се извършват без загряване, което запазва структурата на свързваните елементи и няма концентрация на напрежения</a:t>
            </a:r>
            <a:r>
              <a:rPr lang="ru-RU" dirty="0">
                <a:latin typeface="Arial" pitchFamily="34" charset="0"/>
              </a:rPr>
              <a:t>. Осигурява се добра гладкост на повърхнините. Съединението е устойчиво на корозия и  вибрации. Процесът може лесно да се автоматизира.</a:t>
            </a:r>
            <a:endParaRPr lang="bg-BG" dirty="0">
              <a:latin typeface="Arial" pitchFamily="34" charset="0"/>
            </a:endParaRPr>
          </a:p>
        </p:txBody>
      </p:sp>
      <p:sp>
        <p:nvSpPr>
          <p:cNvPr id="5" name="Rectangle 4"/>
          <p:cNvSpPr/>
          <p:nvPr/>
        </p:nvSpPr>
        <p:spPr>
          <a:xfrm>
            <a:off x="471008" y="5533135"/>
            <a:ext cx="8072494" cy="923330"/>
          </a:xfrm>
          <a:prstGeom prst="rect">
            <a:avLst/>
          </a:prstGeom>
        </p:spPr>
        <p:txBody>
          <a:bodyPr wrap="square">
            <a:spAutoFit/>
          </a:bodyPr>
          <a:lstStyle/>
          <a:p>
            <a:pPr marL="285750" indent="-285750" algn="just">
              <a:buFont typeface="Wingdings" pitchFamily="2" charset="2"/>
              <a:buChar char="ü"/>
            </a:pPr>
            <a:r>
              <a:rPr lang="ru-RU" dirty="0">
                <a:solidFill>
                  <a:srgbClr val="C00000"/>
                </a:solidFill>
                <a:latin typeface="Arial" pitchFamily="34" charset="0"/>
              </a:rPr>
              <a:t>Недостатък</a:t>
            </a:r>
            <a:r>
              <a:rPr lang="ru-RU" dirty="0">
                <a:latin typeface="Arial" pitchFamily="34" charset="0"/>
              </a:rPr>
              <a:t> на лепилата е, </a:t>
            </a:r>
            <a:r>
              <a:rPr lang="ru-RU" dirty="0">
                <a:solidFill>
                  <a:srgbClr val="333399"/>
                </a:solidFill>
                <a:latin typeface="Arial" pitchFamily="34" charset="0"/>
              </a:rPr>
              <a:t>че са токсични и вредни за здравето на обслужващия персонал</a:t>
            </a:r>
            <a:r>
              <a:rPr lang="ru-RU" dirty="0">
                <a:latin typeface="Arial" pitchFamily="34" charset="0"/>
              </a:rPr>
              <a:t>. Якостните качества след време се променят, а може и да настъпят деформации в съединяваните елементи.</a:t>
            </a:r>
            <a:endParaRPr lang="bg-BG" dirty="0">
              <a:latin typeface="Arial" pitchFamily="34" charset="0"/>
            </a:endParaRPr>
          </a:p>
        </p:txBody>
      </p:sp>
      <p:pic>
        <p:nvPicPr>
          <p:cNvPr id="47106" name="Picture 2"/>
          <p:cNvPicPr>
            <a:picLocks noChangeAspect="1" noChangeArrowheads="1"/>
          </p:cNvPicPr>
          <p:nvPr/>
        </p:nvPicPr>
        <p:blipFill>
          <a:blip r:embed="rId2"/>
          <a:srcRect/>
          <a:stretch>
            <a:fillRect/>
          </a:stretch>
        </p:blipFill>
        <p:spPr bwMode="auto">
          <a:xfrm>
            <a:off x="4596139" y="571492"/>
            <a:ext cx="4032108" cy="3155206"/>
          </a:xfrm>
          <a:prstGeom prst="rect">
            <a:avLst/>
          </a:prstGeom>
          <a:noFill/>
          <a:ln w="9525">
            <a:noFill/>
            <a:miter lim="800000"/>
            <a:headEnd/>
            <a:tailEnd/>
          </a:ln>
          <a:effectLst/>
        </p:spPr>
      </p:pic>
    </p:spTree>
    <p:extLst>
      <p:ext uri="{BB962C8B-B14F-4D97-AF65-F5344CB8AC3E}">
        <p14:creationId xmlns:p14="http://schemas.microsoft.com/office/powerpoint/2010/main" val="38300035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CF2FCE-39B8-456A-8AF3-EC1020B99D2C}"/>
              </a:ext>
            </a:extLst>
          </p:cNvPr>
          <p:cNvSpPr>
            <a:spLocks noGrp="1"/>
          </p:cNvSpPr>
          <p:nvPr>
            <p:ph idx="1"/>
          </p:nvPr>
        </p:nvSpPr>
        <p:spPr>
          <a:xfrm>
            <a:off x="827584" y="6021288"/>
            <a:ext cx="4057650" cy="397396"/>
          </a:xfrm>
        </p:spPr>
        <p:txBody>
          <a:bodyPr/>
          <a:lstStyle/>
          <a:p>
            <a:pPr marL="0" indent="0">
              <a:buNone/>
            </a:pPr>
            <a:r>
              <a:rPr lang="ru-RU" sz="1800" dirty="0">
                <a:latin typeface="Arial" panose="020B0604020202020204" pitchFamily="34" charset="0"/>
                <a:cs typeface="Arial" panose="020B0604020202020204" pitchFamily="34" charset="0"/>
              </a:rPr>
              <a:t>Поставка за проспекти за залепване върху рафтове</a:t>
            </a:r>
          </a:p>
          <a:p>
            <a:pPr marL="0" indent="0">
              <a:buNone/>
            </a:pP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F9742F-2FF0-4ED7-9621-1B80FC6A8ABE}"/>
              </a:ext>
            </a:extLst>
          </p:cNvPr>
          <p:cNvPicPr>
            <a:picLocks noChangeAspect="1"/>
          </p:cNvPicPr>
          <p:nvPr/>
        </p:nvPicPr>
        <p:blipFill>
          <a:blip r:embed="rId2"/>
          <a:stretch>
            <a:fillRect/>
          </a:stretch>
        </p:blipFill>
        <p:spPr>
          <a:xfrm>
            <a:off x="179512" y="404763"/>
            <a:ext cx="4057650" cy="5486400"/>
          </a:xfrm>
          <a:prstGeom prst="rect">
            <a:avLst/>
          </a:prstGeom>
        </p:spPr>
      </p:pic>
      <p:pic>
        <p:nvPicPr>
          <p:cNvPr id="8" name="Picture 7">
            <a:extLst>
              <a:ext uri="{FF2B5EF4-FFF2-40B4-BE49-F238E27FC236}">
                <a16:creationId xmlns:a16="http://schemas.microsoft.com/office/drawing/2014/main" id="{DF256D7F-4E07-46AA-93AB-DF9E5D234B43}"/>
              </a:ext>
            </a:extLst>
          </p:cNvPr>
          <p:cNvPicPr>
            <a:picLocks noChangeAspect="1"/>
          </p:cNvPicPr>
          <p:nvPr/>
        </p:nvPicPr>
        <p:blipFill>
          <a:blip r:embed="rId3"/>
          <a:stretch>
            <a:fillRect/>
          </a:stretch>
        </p:blipFill>
        <p:spPr>
          <a:xfrm>
            <a:off x="4788024" y="274638"/>
            <a:ext cx="4022615" cy="5486400"/>
          </a:xfrm>
          <a:prstGeom prst="rect">
            <a:avLst/>
          </a:prstGeom>
        </p:spPr>
      </p:pic>
      <p:sp>
        <p:nvSpPr>
          <p:cNvPr id="9" name="Content Placeholder 2">
            <a:extLst>
              <a:ext uri="{FF2B5EF4-FFF2-40B4-BE49-F238E27FC236}">
                <a16:creationId xmlns:a16="http://schemas.microsoft.com/office/drawing/2014/main" id="{E9083F16-7BC4-4F9F-B304-D3EB0D7607A8}"/>
              </a:ext>
            </a:extLst>
          </p:cNvPr>
          <p:cNvSpPr txBox="1">
            <a:spLocks/>
          </p:cNvSpPr>
          <p:nvPr/>
        </p:nvSpPr>
        <p:spPr bwMode="auto">
          <a:xfrm>
            <a:off x="5100955" y="6005670"/>
            <a:ext cx="4057650" cy="39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8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mn-ea"/>
                <a:cs typeface="+mn-cs"/>
              </a:defRPr>
            </a:lvl3pPr>
            <a:lvl4pPr marL="1346200" indent="-23813" algn="l" rtl="0" fontAlgn="base">
              <a:spcBef>
                <a:spcPct val="20000"/>
              </a:spcBef>
              <a:spcAft>
                <a:spcPct val="0"/>
              </a:spcAft>
              <a:buChar char="–"/>
              <a:defRPr sz="2000" kern="1200">
                <a:solidFill>
                  <a:schemeClr val="tx1"/>
                </a:solidFill>
                <a:effectLst>
                  <a:outerShdw blurRad="38100" dist="38100" dir="2700000" algn="tl">
                    <a:srgbClr val="C0C0C0"/>
                  </a:outerShdw>
                </a:effectLst>
                <a:latin typeface="+mn-lt"/>
                <a:ea typeface="+mn-ea"/>
                <a:cs typeface="+mn-cs"/>
              </a:defRPr>
            </a:lvl4pPr>
            <a:lvl5pPr marL="1730375"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ru-RU" sz="1800" dirty="0">
                <a:latin typeface="Arial" panose="020B0604020202020204" pitchFamily="34" charset="0"/>
                <a:cs typeface="Arial" panose="020B0604020202020204" pitchFamily="34" charset="0"/>
              </a:rPr>
              <a:t>Залепване на плексигласови плоскости (пластичен материал)</a:t>
            </a:r>
          </a:p>
          <a:p>
            <a:pPr marL="0" indent="0">
              <a:buFont typeface="Wingdings" panose="05000000000000000000" pitchFamily="2" charset="2"/>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806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357158" y="785794"/>
            <a:ext cx="8496944" cy="2031325"/>
          </a:xfrm>
          <a:prstGeom prst="rect">
            <a:avLst/>
          </a:prstGeom>
        </p:spPr>
        <p:txBody>
          <a:bodyPr wrap="square">
            <a:spAutoFit/>
          </a:bodyPr>
          <a:lstStyle/>
          <a:p>
            <a:pPr>
              <a:buClr>
                <a:srgbClr val="333399"/>
              </a:buClr>
              <a:buSzPct val="80000"/>
              <a:buFont typeface="Wingdings" pitchFamily="2" charset="2"/>
              <a:buChar char="Ø"/>
            </a:pPr>
            <a:r>
              <a:rPr lang="en-US" dirty="0">
                <a:latin typeface="Arial" pitchFamily="34" charset="0"/>
              </a:rPr>
              <a:t>  </a:t>
            </a:r>
            <a:r>
              <a:rPr lang="ru-RU" dirty="0" err="1">
                <a:latin typeface="Arial" pitchFamily="34" charset="0"/>
              </a:rPr>
              <a:t>Лепилата</a:t>
            </a:r>
            <a:r>
              <a:rPr lang="ru-RU" dirty="0">
                <a:latin typeface="Arial" pitchFamily="34" charset="0"/>
              </a:rPr>
              <a:t>, които се използват, имат </a:t>
            </a:r>
            <a:r>
              <a:rPr lang="ru-RU" dirty="0">
                <a:solidFill>
                  <a:srgbClr val="333399"/>
                </a:solidFill>
                <a:latin typeface="Arial" pitchFamily="34" charset="0"/>
              </a:rPr>
              <a:t>няколко основни съставки</a:t>
            </a:r>
            <a:r>
              <a:rPr lang="ru-RU" dirty="0">
                <a:latin typeface="Arial" pitchFamily="34" charset="0"/>
              </a:rPr>
              <a:t>: </a:t>
            </a:r>
          </a:p>
          <a:p>
            <a:pPr marL="285750" indent="-285750">
              <a:buClr>
                <a:srgbClr val="333399"/>
              </a:buClr>
              <a:buSzPct val="80000"/>
              <a:buFont typeface="Wingdings" panose="05000000000000000000" pitchFamily="2" charset="2"/>
              <a:buChar char="ü"/>
            </a:pPr>
            <a:r>
              <a:rPr lang="ru-RU" dirty="0">
                <a:latin typeface="Arial" pitchFamily="34" charset="0"/>
              </a:rPr>
              <a:t>	</a:t>
            </a:r>
            <a:r>
              <a:rPr lang="ru-RU" dirty="0" err="1">
                <a:solidFill>
                  <a:srgbClr val="333399"/>
                </a:solidFill>
                <a:latin typeface="Arial" pitchFamily="34" charset="0"/>
              </a:rPr>
              <a:t>Основен</a:t>
            </a:r>
            <a:r>
              <a:rPr lang="ru-RU" dirty="0">
                <a:solidFill>
                  <a:srgbClr val="333399"/>
                </a:solidFill>
                <a:latin typeface="Arial" pitchFamily="34" charset="0"/>
              </a:rPr>
              <a:t> съставен материал</a:t>
            </a:r>
            <a:r>
              <a:rPr lang="ru-RU" dirty="0">
                <a:latin typeface="Arial" pitchFamily="34" charset="0"/>
              </a:rPr>
              <a:t>;</a:t>
            </a:r>
          </a:p>
          <a:p>
            <a:pPr marL="285750" indent="-285750">
              <a:buClr>
                <a:srgbClr val="333399"/>
              </a:buClr>
              <a:buSzPct val="80000"/>
              <a:buFont typeface="Wingdings" panose="05000000000000000000" pitchFamily="2" charset="2"/>
              <a:buChar char="ü"/>
            </a:pPr>
            <a:r>
              <a:rPr lang="ru-RU" dirty="0">
                <a:latin typeface="Arial" pitchFamily="34" charset="0"/>
              </a:rPr>
              <a:t>	</a:t>
            </a:r>
            <a:r>
              <a:rPr lang="ru-RU" dirty="0" err="1">
                <a:solidFill>
                  <a:srgbClr val="333399"/>
                </a:solidFill>
                <a:latin typeface="Arial" pitchFamily="34" charset="0"/>
              </a:rPr>
              <a:t>Разтворители</a:t>
            </a:r>
            <a:r>
              <a:rPr lang="ru-RU" dirty="0">
                <a:solidFill>
                  <a:srgbClr val="0070C0"/>
                </a:solidFill>
                <a:latin typeface="Arial" pitchFamily="34" charset="0"/>
              </a:rPr>
              <a:t> </a:t>
            </a:r>
            <a:r>
              <a:rPr lang="ru-RU" dirty="0">
                <a:latin typeface="Arial" pitchFamily="34" charset="0"/>
              </a:rPr>
              <a:t>– за регулиране на вискозитета на лепилото без да се намаляват свързващите му свойства;</a:t>
            </a:r>
          </a:p>
          <a:p>
            <a:pPr marL="285750" indent="-285750">
              <a:buClr>
                <a:srgbClr val="333399"/>
              </a:buClr>
              <a:buSzPct val="80000"/>
              <a:buFont typeface="Wingdings" panose="05000000000000000000" pitchFamily="2" charset="2"/>
              <a:buChar char="ü"/>
            </a:pPr>
            <a:r>
              <a:rPr lang="ru-RU" dirty="0">
                <a:latin typeface="Arial" pitchFamily="34" charset="0"/>
              </a:rPr>
              <a:t>	</a:t>
            </a:r>
            <a:r>
              <a:rPr lang="ru-RU" dirty="0" err="1">
                <a:solidFill>
                  <a:srgbClr val="333399"/>
                </a:solidFill>
                <a:latin typeface="Arial" pitchFamily="34" charset="0"/>
              </a:rPr>
              <a:t>Пълнители</a:t>
            </a:r>
            <a:r>
              <a:rPr lang="ru-RU" dirty="0">
                <a:latin typeface="Arial" pitchFamily="34" charset="0"/>
              </a:rPr>
              <a:t> – метални прахове или прахове от метални окиси, които се поставят за повишаване  твърдостта на съединението;</a:t>
            </a:r>
          </a:p>
          <a:p>
            <a:pPr marL="285750" indent="-285750">
              <a:buClr>
                <a:srgbClr val="333399"/>
              </a:buClr>
              <a:buSzPct val="80000"/>
              <a:buFont typeface="Wingdings" panose="05000000000000000000" pitchFamily="2" charset="2"/>
              <a:buChar char="ü"/>
            </a:pPr>
            <a:r>
              <a:rPr lang="ru-RU" dirty="0">
                <a:latin typeface="Arial" pitchFamily="34" charset="0"/>
              </a:rPr>
              <a:t>	</a:t>
            </a:r>
            <a:r>
              <a:rPr lang="ru-RU" dirty="0" err="1">
                <a:solidFill>
                  <a:srgbClr val="333399"/>
                </a:solidFill>
                <a:latin typeface="Arial" pitchFamily="34" charset="0"/>
              </a:rPr>
              <a:t>Втвърдители</a:t>
            </a:r>
            <a:r>
              <a:rPr lang="ru-RU" dirty="0">
                <a:solidFill>
                  <a:srgbClr val="333399"/>
                </a:solidFill>
                <a:latin typeface="Arial" pitchFamily="34" charset="0"/>
              </a:rPr>
              <a:t> (катализатори) </a:t>
            </a:r>
            <a:r>
              <a:rPr lang="ru-RU" dirty="0">
                <a:latin typeface="Arial" pitchFamily="34" charset="0"/>
              </a:rPr>
              <a:t>– за ускоряване на реакцията.</a:t>
            </a:r>
          </a:p>
        </p:txBody>
      </p:sp>
      <p:sp>
        <p:nvSpPr>
          <p:cNvPr id="3" name="Rectangle 2"/>
          <p:cNvSpPr/>
          <p:nvPr/>
        </p:nvSpPr>
        <p:spPr>
          <a:xfrm>
            <a:off x="357158" y="3000372"/>
            <a:ext cx="7096585" cy="1477328"/>
          </a:xfrm>
          <a:prstGeom prst="rect">
            <a:avLst/>
          </a:prstGeom>
        </p:spPr>
        <p:txBody>
          <a:bodyPr wrap="square">
            <a:spAutoFit/>
          </a:bodyPr>
          <a:lstStyle/>
          <a:p>
            <a:pPr>
              <a:buClr>
                <a:srgbClr val="C00000"/>
              </a:buClr>
              <a:buSzPct val="80000"/>
              <a:buFont typeface="Wingdings" pitchFamily="2" charset="2"/>
              <a:buChar char="Ø"/>
            </a:pPr>
            <a:r>
              <a:rPr lang="en-US" dirty="0">
                <a:latin typeface="Arial" pitchFamily="34" charset="0"/>
              </a:rPr>
              <a:t>  </a:t>
            </a:r>
            <a:r>
              <a:rPr lang="ru-RU" dirty="0" err="1">
                <a:latin typeface="Arial" pitchFamily="34" charset="0"/>
              </a:rPr>
              <a:t>Лепилата</a:t>
            </a:r>
            <a:r>
              <a:rPr lang="ru-RU" dirty="0">
                <a:latin typeface="Arial" pitchFamily="34" charset="0"/>
              </a:rPr>
              <a:t> се делят на три групи:</a:t>
            </a:r>
          </a:p>
          <a:p>
            <a:pPr marL="285750" indent="-285750">
              <a:buClr>
                <a:srgbClr val="C00000"/>
              </a:buClr>
              <a:buSzPct val="80000"/>
              <a:buFont typeface="Wingdings" panose="05000000000000000000" pitchFamily="2" charset="2"/>
              <a:buChar char="ü"/>
            </a:pPr>
            <a:r>
              <a:rPr lang="ru-RU" dirty="0">
                <a:latin typeface="Arial" pitchFamily="34" charset="0"/>
              </a:rPr>
              <a:t>	</a:t>
            </a:r>
            <a:r>
              <a:rPr lang="ru-RU" dirty="0">
                <a:solidFill>
                  <a:srgbClr val="C00000"/>
                </a:solidFill>
                <a:latin typeface="Arial" pitchFamily="34" charset="0"/>
              </a:rPr>
              <a:t>Лепила втвърдяващи се при изпарение на разтворителя;</a:t>
            </a:r>
          </a:p>
          <a:p>
            <a:pPr marL="285750" indent="-285750">
              <a:buClr>
                <a:srgbClr val="C00000"/>
              </a:buClr>
              <a:buSzPct val="80000"/>
              <a:buFont typeface="Wingdings" panose="05000000000000000000" pitchFamily="2" charset="2"/>
              <a:buChar char="ü"/>
            </a:pPr>
            <a:r>
              <a:rPr lang="ru-RU" dirty="0">
                <a:solidFill>
                  <a:srgbClr val="C00000"/>
                </a:solidFill>
                <a:latin typeface="Arial" pitchFamily="34" charset="0"/>
              </a:rPr>
              <a:t>	Лепила втвърдяващи се при охлаждане;</a:t>
            </a:r>
          </a:p>
          <a:p>
            <a:pPr marL="285750" indent="-285750">
              <a:buClr>
                <a:srgbClr val="C00000"/>
              </a:buClr>
              <a:buSzPct val="80000"/>
              <a:buFont typeface="Wingdings" panose="05000000000000000000" pitchFamily="2" charset="2"/>
              <a:buChar char="ü"/>
            </a:pPr>
            <a:r>
              <a:rPr lang="ru-RU" dirty="0">
                <a:solidFill>
                  <a:srgbClr val="C00000"/>
                </a:solidFill>
                <a:latin typeface="Arial" pitchFamily="34" charset="0"/>
              </a:rPr>
              <a:t>	Лепила втвърдяващи се за сметка на химична реакция.</a:t>
            </a:r>
          </a:p>
        </p:txBody>
      </p:sp>
      <p:sp>
        <p:nvSpPr>
          <p:cNvPr id="4" name="Rectangle 3"/>
          <p:cNvSpPr/>
          <p:nvPr/>
        </p:nvSpPr>
        <p:spPr>
          <a:xfrm>
            <a:off x="310883" y="4637433"/>
            <a:ext cx="8496944" cy="923330"/>
          </a:xfrm>
          <a:prstGeom prst="rect">
            <a:avLst/>
          </a:prstGeom>
        </p:spPr>
        <p:txBody>
          <a:bodyPr wrap="square">
            <a:spAutoFit/>
          </a:bodyPr>
          <a:lstStyle/>
          <a:p>
            <a:pPr>
              <a:buFont typeface="Wingdings" pitchFamily="2" charset="2"/>
              <a:buChar char="ü"/>
            </a:pPr>
            <a:r>
              <a:rPr lang="en-US" dirty="0">
                <a:solidFill>
                  <a:srgbClr val="00B050"/>
                </a:solidFill>
                <a:latin typeface="Arial" pitchFamily="34" charset="0"/>
              </a:rPr>
              <a:t>  </a:t>
            </a:r>
            <a:r>
              <a:rPr lang="ru-RU" dirty="0">
                <a:solidFill>
                  <a:srgbClr val="00B050"/>
                </a:solidFill>
                <a:latin typeface="Arial" pitchFamily="34" charset="0"/>
              </a:rPr>
              <a:t>смолисти лепила </a:t>
            </a:r>
            <a:r>
              <a:rPr lang="ru-RU" dirty="0">
                <a:latin typeface="Arial" pitchFamily="34" charset="0"/>
              </a:rPr>
              <a:t>– руските БФ-2, БФ-4 и БФ-6, западните Bison-Tex, Snelfix и българското УЛЕ. Работната температура на съединенията, образувани чрез тези лепила, е в интервала от -60</a:t>
            </a:r>
            <a:r>
              <a:rPr lang="en-US" dirty="0">
                <a:latin typeface="Arial" pitchFamily="34" charset="0"/>
              </a:rPr>
              <a:t>º</a:t>
            </a:r>
            <a:r>
              <a:rPr lang="ru-RU" dirty="0">
                <a:latin typeface="Arial" pitchFamily="34" charset="0"/>
              </a:rPr>
              <a:t>С до +150</a:t>
            </a:r>
            <a:r>
              <a:rPr lang="en-US" dirty="0">
                <a:latin typeface="Arial" pitchFamily="34" charset="0"/>
              </a:rPr>
              <a:t>°</a:t>
            </a:r>
            <a:r>
              <a:rPr lang="ru-RU" dirty="0">
                <a:latin typeface="Arial" pitchFamily="34" charset="0"/>
              </a:rPr>
              <a:t>С.</a:t>
            </a:r>
            <a:endParaRPr lang="bg-BG" dirty="0">
              <a:latin typeface="Arial" pitchFamily="34" charset="0"/>
            </a:endParaRPr>
          </a:p>
        </p:txBody>
      </p:sp>
      <p:sp>
        <p:nvSpPr>
          <p:cNvPr id="5" name="Rectangle 4"/>
          <p:cNvSpPr/>
          <p:nvPr/>
        </p:nvSpPr>
        <p:spPr>
          <a:xfrm>
            <a:off x="344027" y="5560763"/>
            <a:ext cx="8352928" cy="923330"/>
          </a:xfrm>
          <a:prstGeom prst="rect">
            <a:avLst/>
          </a:prstGeom>
        </p:spPr>
        <p:txBody>
          <a:bodyPr wrap="square">
            <a:spAutoFit/>
          </a:bodyPr>
          <a:lstStyle/>
          <a:p>
            <a:pPr>
              <a:buFont typeface="Wingdings" pitchFamily="2" charset="2"/>
              <a:buChar char="ü"/>
            </a:pPr>
            <a:r>
              <a:rPr lang="en-US" dirty="0">
                <a:solidFill>
                  <a:srgbClr val="00B050"/>
                </a:solidFill>
                <a:latin typeface="Arial" pitchFamily="34" charset="0"/>
              </a:rPr>
              <a:t>  </a:t>
            </a:r>
            <a:r>
              <a:rPr lang="ru-RU" dirty="0" err="1">
                <a:solidFill>
                  <a:srgbClr val="00B050"/>
                </a:solidFill>
                <a:latin typeface="Arial" pitchFamily="34" charset="0"/>
              </a:rPr>
              <a:t>епоксидни</a:t>
            </a:r>
            <a:r>
              <a:rPr lang="ru-RU" dirty="0">
                <a:solidFill>
                  <a:srgbClr val="00B050"/>
                </a:solidFill>
                <a:latin typeface="Arial" pitchFamily="34" charset="0"/>
              </a:rPr>
              <a:t> лепила </a:t>
            </a:r>
            <a:r>
              <a:rPr lang="ru-RU" dirty="0">
                <a:latin typeface="Arial" pitchFamily="34" charset="0"/>
              </a:rPr>
              <a:t>- компонентите им се смесват преди лепене в определени пропорции - руските Д6, Д16, Д23, </a:t>
            </a:r>
            <a:r>
              <a:rPr lang="ru-RU" dirty="0" err="1">
                <a:latin typeface="Arial" pitchFamily="34" charset="0"/>
              </a:rPr>
              <a:t>западните</a:t>
            </a:r>
            <a:r>
              <a:rPr lang="ru-RU" dirty="0">
                <a:latin typeface="Arial" pitchFamily="34" charset="0"/>
              </a:rPr>
              <a:t> Bison, Combi-standart, Combi rapid, чешкото 2001, българските епоксидни смоли и др.</a:t>
            </a:r>
            <a:endParaRPr lang="bg-BG" dirty="0">
              <a:latin typeface="Arial" pitchFamily="34" charset="0"/>
            </a:endParaRPr>
          </a:p>
        </p:txBody>
      </p:sp>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43439" y="142853"/>
            <a:ext cx="8205094" cy="500065"/>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107504" y="976718"/>
            <a:ext cx="8856984" cy="1754326"/>
          </a:xfrm>
          <a:prstGeom prst="rect">
            <a:avLst/>
          </a:prstGeom>
        </p:spPr>
        <p:txBody>
          <a:bodyPr wrap="square">
            <a:spAutoFit/>
          </a:bodyPr>
          <a:lstStyle/>
          <a:p>
            <a:pPr algn="just"/>
            <a:r>
              <a:rPr lang="ru-RU" dirty="0">
                <a:solidFill>
                  <a:srgbClr val="C00000"/>
                </a:solidFill>
                <a:latin typeface="Arial" pitchFamily="34" charset="0"/>
              </a:rPr>
              <a:t>Съединенията със стегнатост </a:t>
            </a:r>
            <a:r>
              <a:rPr lang="ru-RU" dirty="0">
                <a:latin typeface="Arial" pitchFamily="34" charset="0"/>
              </a:rPr>
              <a:t>се използват при сглобяване на сложни съставни елементи или за свързване на части, които са натоварени с </a:t>
            </a:r>
            <a:r>
              <a:rPr lang="ru-RU" dirty="0">
                <a:solidFill>
                  <a:srgbClr val="C00000"/>
                </a:solidFill>
                <a:latin typeface="Arial" pitchFamily="34" charset="0"/>
              </a:rPr>
              <a:t>осови сили и въртящи моменти</a:t>
            </a:r>
            <a:r>
              <a:rPr lang="ru-RU" dirty="0">
                <a:latin typeface="Arial" pitchFamily="34" charset="0"/>
              </a:rPr>
              <a:t>. Те се осъществяват за сметка на напреженията, които възникват в съединяваните части при еластичното им деформиране. Сглобяването им става при гарантирана стегнатост, като се получават сили на триене, които осигуряват относителна неподвижност на съединяваните части.</a:t>
            </a:r>
            <a:endParaRPr lang="bg-BG" dirty="0">
              <a:latin typeface="Arial" pitchFamily="34" charset="0"/>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6009" y="2947854"/>
            <a:ext cx="6418922" cy="268699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522062" y="2947854"/>
            <a:ext cx="2426471" cy="369332"/>
          </a:xfrm>
          <a:prstGeom prst="rect">
            <a:avLst/>
          </a:prstGeom>
        </p:spPr>
        <p:txBody>
          <a:bodyPr wrap="square">
            <a:spAutoFit/>
          </a:bodyPr>
          <a:lstStyle/>
          <a:p>
            <a:r>
              <a:rPr lang="ru-RU" dirty="0">
                <a:latin typeface="Arial" pitchFamily="34" charset="0"/>
              </a:rPr>
              <a:t>1-обхващана част </a:t>
            </a:r>
            <a:endParaRPr lang="bg-BG" dirty="0">
              <a:latin typeface="Arial" pitchFamily="34" charset="0"/>
            </a:endParaRPr>
          </a:p>
        </p:txBody>
      </p:sp>
      <p:sp>
        <p:nvSpPr>
          <p:cNvPr id="7" name="Rectangle 6"/>
          <p:cNvSpPr/>
          <p:nvPr/>
        </p:nvSpPr>
        <p:spPr>
          <a:xfrm>
            <a:off x="6530903" y="3331925"/>
            <a:ext cx="2303195" cy="369332"/>
          </a:xfrm>
          <a:prstGeom prst="rect">
            <a:avLst/>
          </a:prstGeom>
        </p:spPr>
        <p:txBody>
          <a:bodyPr wrap="none">
            <a:spAutoFit/>
          </a:bodyPr>
          <a:lstStyle/>
          <a:p>
            <a:r>
              <a:rPr lang="bg-BG" dirty="0">
                <a:latin typeface="Arial" pitchFamily="34" charset="0"/>
              </a:rPr>
              <a:t>2 -обхващаща част </a:t>
            </a:r>
          </a:p>
        </p:txBody>
      </p:sp>
      <mc:AlternateContent xmlns:mc="http://schemas.openxmlformats.org/markup-compatibility/2006" xmlns:a14="http://schemas.microsoft.com/office/drawing/2010/main">
        <mc:Choice Requires="a14">
          <p:sp>
            <p:nvSpPr>
              <p:cNvPr id="8" name="Rectangle 7"/>
              <p:cNvSpPr/>
              <p:nvPr/>
            </p:nvSpPr>
            <p:spPr>
              <a:xfrm>
                <a:off x="6631341" y="4798709"/>
                <a:ext cx="2185085"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a:latin typeface="Cambria Math"/>
                        </a:rPr>
                        <m:t>2</m:t>
                      </m:r>
                      <m:r>
                        <a:rPr lang="bg-BG" sz="2400" i="1">
                          <a:latin typeface="Cambria Math"/>
                        </a:rPr>
                        <m:t>𝛥</m:t>
                      </m:r>
                      <m:sSub>
                        <m:sSubPr>
                          <m:ctrlPr>
                            <a:rPr lang="bg-BG" sz="2400" i="1">
                              <a:latin typeface="Cambria Math" panose="02040503050406030204" pitchFamily="18" charset="0"/>
                            </a:rPr>
                          </m:ctrlPr>
                        </m:sSubPr>
                        <m:e>
                          <m:r>
                            <a:rPr lang="bg-BG" sz="2400" i="1">
                              <a:latin typeface="Cambria Math"/>
                            </a:rPr>
                            <m:t>𝑟</m:t>
                          </m:r>
                        </m:e>
                        <m:sub>
                          <m:r>
                            <a:rPr lang="bg-BG" sz="2400">
                              <a:latin typeface="Cambria Math"/>
                            </a:rPr>
                            <m:t>1</m:t>
                          </m:r>
                        </m:sub>
                      </m:sSub>
                      <m:r>
                        <a:rPr lang="bg-BG" sz="2400">
                          <a:latin typeface="Cambria Math"/>
                        </a:rPr>
                        <m:t>=</m:t>
                      </m:r>
                      <m:sSub>
                        <m:sSubPr>
                          <m:ctrlPr>
                            <a:rPr lang="bg-BG" sz="2400" i="1">
                              <a:latin typeface="Cambria Math" panose="02040503050406030204" pitchFamily="18" charset="0"/>
                            </a:rPr>
                          </m:ctrlPr>
                        </m:sSubPr>
                        <m:e>
                          <m:r>
                            <a:rPr lang="bg-BG" sz="2400" i="1">
                              <a:latin typeface="Cambria Math"/>
                            </a:rPr>
                            <m:t>𝑑</m:t>
                          </m:r>
                        </m:e>
                        <m:sub>
                          <m:r>
                            <a:rPr lang="bg-BG" sz="2400">
                              <a:latin typeface="Cambria Math"/>
                            </a:rPr>
                            <m:t>1</m:t>
                          </m:r>
                        </m:sub>
                      </m:sSub>
                      <m:r>
                        <a:rPr lang="bg-BG" sz="2400">
                          <a:latin typeface="Cambria Math"/>
                        </a:rPr>
                        <m:t>−</m:t>
                      </m:r>
                      <m:r>
                        <a:rPr lang="bg-BG" sz="2400" i="1">
                          <a:latin typeface="Cambria Math"/>
                        </a:rPr>
                        <m:t>𝑑</m:t>
                      </m:r>
                    </m:oMath>
                  </m:oMathPara>
                </a14:m>
                <a:endParaRPr lang="bg-BG" sz="2400" dirty="0"/>
              </a:p>
            </p:txBody>
          </p:sp>
        </mc:Choice>
        <mc:Fallback xmlns="">
          <p:sp>
            <p:nvSpPr>
              <p:cNvPr id="8" name="Rectangle 7"/>
              <p:cNvSpPr>
                <a:spLocks noRot="1" noChangeAspect="1" noMove="1" noResize="1" noEditPoints="1" noAdjustHandles="1" noChangeArrowheads="1" noChangeShapeType="1" noTextEdit="1"/>
              </p:cNvSpPr>
              <p:nvPr/>
            </p:nvSpPr>
            <p:spPr>
              <a:xfrm>
                <a:off x="6631341" y="4798709"/>
                <a:ext cx="2185085" cy="461665"/>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583911" y="5892079"/>
                <a:ext cx="2173672"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a:latin typeface="Cambria Math"/>
                        </a:rPr>
                        <m:t>2</m:t>
                      </m:r>
                      <m:r>
                        <a:rPr lang="bg-BG" sz="2400" i="1">
                          <a:latin typeface="Cambria Math"/>
                        </a:rPr>
                        <m:t>𝛥</m:t>
                      </m:r>
                      <m:sSub>
                        <m:sSubPr>
                          <m:ctrlPr>
                            <a:rPr lang="bg-BG" sz="2400" i="1">
                              <a:latin typeface="Cambria Math" panose="02040503050406030204" pitchFamily="18" charset="0"/>
                            </a:rPr>
                          </m:ctrlPr>
                        </m:sSubPr>
                        <m:e>
                          <m:r>
                            <a:rPr lang="bg-BG" sz="2400" i="1">
                              <a:latin typeface="Cambria Math"/>
                            </a:rPr>
                            <m:t>𝑟</m:t>
                          </m:r>
                        </m:e>
                        <m:sub>
                          <m:r>
                            <a:rPr lang="bg-BG" sz="2400" i="0">
                              <a:latin typeface="Cambria Math"/>
                            </a:rPr>
                            <m:t>2</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𝑑</m:t>
                          </m:r>
                        </m:e>
                        <m:sub>
                          <m:r>
                            <a:rPr lang="bg-BG" sz="2400" i="0">
                              <a:latin typeface="Cambria Math"/>
                            </a:rPr>
                            <m:t>2</m:t>
                          </m:r>
                        </m:sub>
                      </m:sSub>
                      <m:r>
                        <a:rPr lang="bg-BG" sz="2400" i="0">
                          <a:latin typeface="Cambria Math"/>
                        </a:rPr>
                        <m:t>−</m:t>
                      </m:r>
                      <m:r>
                        <a:rPr lang="bg-BG" sz="2400" i="1">
                          <a:latin typeface="Cambria Math"/>
                        </a:rPr>
                        <m:t>𝑑</m:t>
                      </m:r>
                    </m:oMath>
                  </m:oMathPara>
                </a14:m>
                <a:endParaRPr lang="bg-BG" sz="2400" dirty="0"/>
              </a:p>
            </p:txBody>
          </p:sp>
        </mc:Choice>
        <mc:Fallback xmlns="">
          <p:sp>
            <p:nvSpPr>
              <p:cNvPr id="9" name="Rectangle 8"/>
              <p:cNvSpPr>
                <a:spLocks noRot="1" noChangeAspect="1" noMove="1" noResize="1" noEditPoints="1" noAdjustHandles="1" noChangeArrowheads="1" noChangeShapeType="1" noTextEdit="1"/>
              </p:cNvSpPr>
              <p:nvPr/>
            </p:nvSpPr>
            <p:spPr>
              <a:xfrm>
                <a:off x="6583911" y="5892079"/>
                <a:ext cx="2173672" cy="461665"/>
              </a:xfrm>
              <a:prstGeom prst="rect">
                <a:avLst/>
              </a:prstGeom>
              <a:blipFill rotWithShape="1">
                <a:blip r:embed="rId5" cstate="print"/>
                <a:stretch>
                  <a:fillRect/>
                </a:stretch>
              </a:blipFill>
            </p:spPr>
            <p:txBody>
              <a:bodyPr/>
              <a:lstStyle/>
              <a:p>
                <a:r>
                  <a:rPr lang="bg-BG">
                    <a:noFill/>
                  </a:rPr>
                  <a:t> </a:t>
                </a:r>
              </a:p>
            </p:txBody>
          </p:sp>
        </mc:Fallback>
      </mc:AlternateContent>
      <p:sp>
        <p:nvSpPr>
          <p:cNvPr id="11" name="Right Arrow 10"/>
          <p:cNvSpPr/>
          <p:nvPr/>
        </p:nvSpPr>
        <p:spPr>
          <a:xfrm>
            <a:off x="6948264" y="4317751"/>
            <a:ext cx="432048" cy="22405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ight Arrow 23"/>
          <p:cNvSpPr/>
          <p:nvPr/>
        </p:nvSpPr>
        <p:spPr>
          <a:xfrm rot="10800000">
            <a:off x="7566183" y="4317751"/>
            <a:ext cx="432048" cy="22405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5" name="Right Arrow 24"/>
          <p:cNvSpPr/>
          <p:nvPr/>
        </p:nvSpPr>
        <p:spPr>
          <a:xfrm>
            <a:off x="7715947" y="5389813"/>
            <a:ext cx="432048" cy="22405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ight Arrow 25"/>
          <p:cNvSpPr/>
          <p:nvPr/>
        </p:nvSpPr>
        <p:spPr>
          <a:xfrm rot="10800000">
            <a:off x="6948264" y="5389813"/>
            <a:ext cx="432048" cy="22405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26"/>
          <p:cNvSpPr/>
          <p:nvPr/>
        </p:nvSpPr>
        <p:spPr>
          <a:xfrm>
            <a:off x="107504" y="620144"/>
            <a:ext cx="6390456" cy="369332"/>
          </a:xfrm>
          <a:prstGeom prst="rect">
            <a:avLst/>
          </a:prstGeom>
        </p:spPr>
        <p:txBody>
          <a:bodyPr wrap="square">
            <a:spAutoFit/>
          </a:bodyPr>
          <a:lstStyle/>
          <a:p>
            <a:r>
              <a:rPr lang="ru-RU" dirty="0">
                <a:solidFill>
                  <a:srgbClr val="C00000"/>
                </a:solidFill>
                <a:latin typeface="Arial" pitchFamily="34" charset="0"/>
              </a:rPr>
              <a:t>Съединения със стегнатост</a:t>
            </a:r>
            <a:endParaRPr lang="bg-BG" dirty="0">
              <a:solidFill>
                <a:srgbClr val="C00000"/>
              </a:solidFill>
              <a:latin typeface="Arial" pitchFamily="34" charset="0"/>
            </a:endParaRPr>
          </a:p>
        </p:txBody>
      </p:sp>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animBg="1"/>
      <p:bldP spid="9" grpId="0" animBg="1"/>
      <p:bldP spid="11"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E2DA-7E37-4F56-AA61-1414BC4BCE0E}"/>
              </a:ext>
            </a:extLst>
          </p:cNvPr>
          <p:cNvSpPr>
            <a:spLocks noGrp="1"/>
          </p:cNvSpPr>
          <p:nvPr>
            <p:ph type="title"/>
          </p:nvPr>
        </p:nvSpPr>
        <p:spPr>
          <a:xfrm>
            <a:off x="5580112" y="274638"/>
            <a:ext cx="3106688" cy="778098"/>
          </a:xfrm>
        </p:spPr>
        <p:txBody>
          <a:bodyPr/>
          <a:lstStyle/>
          <a:p>
            <a:r>
              <a:rPr lang="bg-BG" sz="2200" dirty="0">
                <a:latin typeface="Arial" panose="020B0604020202020204" pitchFamily="34" charset="0"/>
                <a:cs typeface="Arial" panose="020B0604020202020204" pitchFamily="34" charset="0"/>
              </a:rPr>
              <a:t>Допуски. Съединения със стегнатост</a:t>
            </a:r>
            <a:endParaRPr lang="en-US" sz="2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DF56513-CA07-4F99-A453-A030105FB344}"/>
              </a:ext>
            </a:extLst>
          </p:cNvPr>
          <p:cNvSpPr>
            <a:spLocks noGrp="1"/>
          </p:cNvSpPr>
          <p:nvPr>
            <p:ph type="sldNum" sz="quarter" idx="12"/>
          </p:nvPr>
        </p:nvSpPr>
        <p:spPr/>
        <p:txBody>
          <a:bodyPr/>
          <a:lstStyle/>
          <a:p>
            <a:fld id="{BFE999D1-F9A4-4778-B8C7-0170286633BE}" type="slidenum">
              <a:rPr lang="bg-BG" smtClean="0"/>
              <a:pPr/>
              <a:t>27</a:t>
            </a:fld>
            <a:endParaRPr lang="bg-BG"/>
          </a:p>
        </p:txBody>
      </p:sp>
      <p:pic>
        <p:nvPicPr>
          <p:cNvPr id="5" name="Picture 4">
            <a:extLst>
              <a:ext uri="{FF2B5EF4-FFF2-40B4-BE49-F238E27FC236}">
                <a16:creationId xmlns:a16="http://schemas.microsoft.com/office/drawing/2014/main" id="{EC1A1440-E249-4EA1-977F-40E966FDC901}"/>
              </a:ext>
            </a:extLst>
          </p:cNvPr>
          <p:cNvPicPr>
            <a:picLocks noChangeAspect="1"/>
          </p:cNvPicPr>
          <p:nvPr/>
        </p:nvPicPr>
        <p:blipFill>
          <a:blip r:embed="rId2"/>
          <a:stretch>
            <a:fillRect/>
          </a:stretch>
        </p:blipFill>
        <p:spPr>
          <a:xfrm>
            <a:off x="65111" y="332656"/>
            <a:ext cx="4966407" cy="3696549"/>
          </a:xfrm>
          <a:prstGeom prst="rect">
            <a:avLst/>
          </a:prstGeom>
        </p:spPr>
      </p:pic>
      <p:pic>
        <p:nvPicPr>
          <p:cNvPr id="7" name="Picture 6">
            <a:extLst>
              <a:ext uri="{FF2B5EF4-FFF2-40B4-BE49-F238E27FC236}">
                <a16:creationId xmlns:a16="http://schemas.microsoft.com/office/drawing/2014/main" id="{73BF1C92-77E2-4D02-862F-E4378951CC4B}"/>
              </a:ext>
            </a:extLst>
          </p:cNvPr>
          <p:cNvPicPr>
            <a:picLocks noChangeAspect="1"/>
          </p:cNvPicPr>
          <p:nvPr/>
        </p:nvPicPr>
        <p:blipFill>
          <a:blip r:embed="rId3"/>
          <a:stretch>
            <a:fillRect/>
          </a:stretch>
        </p:blipFill>
        <p:spPr>
          <a:xfrm>
            <a:off x="4211960" y="3204308"/>
            <a:ext cx="5010945" cy="3321036"/>
          </a:xfrm>
          <a:prstGeom prst="rect">
            <a:avLst/>
          </a:prstGeom>
        </p:spPr>
      </p:pic>
    </p:spTree>
    <p:extLst>
      <p:ext uri="{BB962C8B-B14F-4D97-AF65-F5344CB8AC3E}">
        <p14:creationId xmlns:p14="http://schemas.microsoft.com/office/powerpoint/2010/main" val="1939680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4C6D-412E-41D8-9264-3130FBD4EAED}"/>
              </a:ext>
            </a:extLst>
          </p:cNvPr>
          <p:cNvSpPr>
            <a:spLocks noGrp="1"/>
          </p:cNvSpPr>
          <p:nvPr>
            <p:ph type="title"/>
          </p:nvPr>
        </p:nvSpPr>
        <p:spPr>
          <a:xfrm>
            <a:off x="447675" y="260648"/>
            <a:ext cx="8229600" cy="490066"/>
          </a:xfrm>
        </p:spPr>
        <p:txBody>
          <a:bodyPr/>
          <a:lstStyle/>
          <a:p>
            <a:r>
              <a:rPr lang="bg-BG" sz="2200" dirty="0">
                <a:solidFill>
                  <a:srgbClr val="C00000"/>
                </a:solidFill>
                <a:latin typeface="Arial" panose="020B0604020202020204" pitchFamily="34" charset="0"/>
                <a:cs typeface="Arial" panose="020B0604020202020204" pitchFamily="34" charset="0"/>
              </a:rPr>
              <a:t>Видове сглобки според предписания допуск</a:t>
            </a:r>
            <a:endParaRPr lang="en-US" sz="2200"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9F219A1-DC32-4242-9245-4C7D14A162A8}"/>
              </a:ext>
            </a:extLst>
          </p:cNvPr>
          <p:cNvSpPr>
            <a:spLocks noGrp="1"/>
          </p:cNvSpPr>
          <p:nvPr>
            <p:ph type="sldNum" sz="quarter" idx="12"/>
          </p:nvPr>
        </p:nvSpPr>
        <p:spPr/>
        <p:txBody>
          <a:bodyPr/>
          <a:lstStyle/>
          <a:p>
            <a:fld id="{BFE999D1-F9A4-4778-B8C7-0170286633BE}" type="slidenum">
              <a:rPr lang="bg-BG" smtClean="0"/>
              <a:pPr/>
              <a:t>28</a:t>
            </a:fld>
            <a:endParaRPr lang="bg-BG"/>
          </a:p>
        </p:txBody>
      </p:sp>
      <p:pic>
        <p:nvPicPr>
          <p:cNvPr id="5" name="Picture 4">
            <a:extLst>
              <a:ext uri="{FF2B5EF4-FFF2-40B4-BE49-F238E27FC236}">
                <a16:creationId xmlns:a16="http://schemas.microsoft.com/office/drawing/2014/main" id="{2C2AFEDB-C563-4F94-85AD-CED99945DC2D}"/>
              </a:ext>
            </a:extLst>
          </p:cNvPr>
          <p:cNvPicPr>
            <a:picLocks noChangeAspect="1"/>
          </p:cNvPicPr>
          <p:nvPr/>
        </p:nvPicPr>
        <p:blipFill>
          <a:blip r:embed="rId2"/>
          <a:stretch>
            <a:fillRect/>
          </a:stretch>
        </p:blipFill>
        <p:spPr>
          <a:xfrm>
            <a:off x="0" y="1268760"/>
            <a:ext cx="8952444" cy="5216222"/>
          </a:xfrm>
          <a:prstGeom prst="rect">
            <a:avLst/>
          </a:prstGeom>
        </p:spPr>
      </p:pic>
    </p:spTree>
    <p:extLst>
      <p:ext uri="{BB962C8B-B14F-4D97-AF65-F5344CB8AC3E}">
        <p14:creationId xmlns:p14="http://schemas.microsoft.com/office/powerpoint/2010/main" val="2661477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49475" y="142852"/>
            <a:ext cx="8205094" cy="571504"/>
          </a:xfrm>
          <a:prstGeom prst="rect">
            <a:avLst/>
          </a:prstGeom>
        </p:spPr>
        <p:txBody>
          <a:bodyPr/>
          <a:lstStyle/>
          <a:p>
            <a:pPr marL="109537" indent="0" algn="ctr">
              <a:buNone/>
            </a:pPr>
            <a:r>
              <a:rPr lang="bg-BG" sz="2200" dirty="0">
                <a:solidFill>
                  <a:srgbClr val="C00000"/>
                </a:solidFill>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395536" y="585087"/>
            <a:ext cx="6606480" cy="369332"/>
          </a:xfrm>
          <a:prstGeom prst="rect">
            <a:avLst/>
          </a:prstGeom>
        </p:spPr>
        <p:txBody>
          <a:bodyPr wrap="square">
            <a:spAutoFit/>
          </a:bodyPr>
          <a:lstStyle/>
          <a:p>
            <a:r>
              <a:rPr lang="ru-RU" dirty="0">
                <a:solidFill>
                  <a:srgbClr val="333399"/>
                </a:solidFill>
                <a:latin typeface="Arial" pitchFamily="34" charset="0"/>
              </a:rPr>
              <a:t>Изчисляване на цилиндрични пресови съединения</a:t>
            </a:r>
            <a:endParaRPr lang="bg-BG" dirty="0">
              <a:solidFill>
                <a:srgbClr val="333399"/>
              </a:solidFill>
              <a:latin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71" y="958292"/>
            <a:ext cx="5101274" cy="324036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Rectangle 6"/>
              <p:cNvSpPr/>
              <p:nvPr/>
            </p:nvSpPr>
            <p:spPr>
              <a:xfrm>
                <a:off x="5370881" y="2309398"/>
                <a:ext cx="1176284"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𝐹</m:t>
                          </m:r>
                        </m:e>
                        <m:sub>
                          <m:r>
                            <a:rPr lang="bg-BG" sz="2400" i="1">
                              <a:latin typeface="Cambria Math"/>
                            </a:rPr>
                            <m:t>𝐴</m:t>
                          </m:r>
                        </m:sub>
                      </m:sSub>
                      <m:r>
                        <a:rPr lang="bg-BG" sz="2400" i="0">
                          <a:latin typeface="Cambria Math"/>
                        </a:rPr>
                        <m:t>≤</m:t>
                      </m:r>
                      <m:r>
                        <a:rPr lang="bg-BG" sz="2400" i="1">
                          <a:latin typeface="Cambria Math"/>
                        </a:rPr>
                        <m:t>𝑇</m:t>
                      </m:r>
                    </m:oMath>
                  </m:oMathPara>
                </a14:m>
                <a:endParaRPr lang="bg-BG" sz="2400" dirty="0"/>
              </a:p>
            </p:txBody>
          </p:sp>
        </mc:Choice>
        <mc:Fallback xmlns="">
          <p:sp>
            <p:nvSpPr>
              <p:cNvPr id="7" name="Rectangle 6"/>
              <p:cNvSpPr>
                <a:spLocks noRot="1" noChangeAspect="1" noMove="1" noResize="1" noEditPoints="1" noAdjustHandles="1" noChangeArrowheads="1" noChangeShapeType="1" noTextEdit="1"/>
              </p:cNvSpPr>
              <p:nvPr/>
            </p:nvSpPr>
            <p:spPr>
              <a:xfrm>
                <a:off x="5370881" y="2309398"/>
                <a:ext cx="1176284" cy="461665"/>
              </a:xfrm>
              <a:prstGeom prst="rect">
                <a:avLst/>
              </a:prstGeom>
              <a:blipFill rotWithShape="1">
                <a:blip r:embed="rId3" cstate="print"/>
                <a:stretch>
                  <a:fillRect/>
                </a:stretch>
              </a:blipFill>
            </p:spPr>
            <p:txBody>
              <a:bodyPr/>
              <a:lstStyle/>
              <a:p>
                <a:r>
                  <a:rPr lang="bg-BG">
                    <a:noFill/>
                  </a:rPr>
                  <a:t> </a:t>
                </a:r>
              </a:p>
            </p:txBody>
          </p:sp>
        </mc:Fallback>
      </mc:AlternateContent>
      <p:sp>
        <p:nvSpPr>
          <p:cNvPr id="8" name="Rectangle 7"/>
          <p:cNvSpPr/>
          <p:nvPr/>
        </p:nvSpPr>
        <p:spPr>
          <a:xfrm>
            <a:off x="5199231" y="942040"/>
            <a:ext cx="3872151" cy="1200329"/>
          </a:xfrm>
          <a:prstGeom prst="rect">
            <a:avLst/>
          </a:prstGeom>
        </p:spPr>
        <p:txBody>
          <a:bodyPr wrap="square">
            <a:spAutoFit/>
          </a:bodyPr>
          <a:lstStyle/>
          <a:p>
            <a:r>
              <a:rPr lang="bg-BG" dirty="0">
                <a:latin typeface="Arial" pitchFamily="34" charset="0"/>
              </a:rPr>
              <a:t>При натоварване на съединението с осова сила е н</a:t>
            </a:r>
            <a:r>
              <a:rPr lang="ru-RU" dirty="0">
                <a:latin typeface="Arial" pitchFamily="34" charset="0"/>
              </a:rPr>
              <a:t>еобходимо еда се спазва условието:</a:t>
            </a:r>
            <a:endParaRPr lang="bg-BG" dirty="0">
              <a:latin typeface="Arial" pitchFamily="34" charset="0"/>
            </a:endParaRPr>
          </a:p>
        </p:txBody>
      </p:sp>
      <p:pic>
        <p:nvPicPr>
          <p:cNvPr id="47120" name="Picture 1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681" t="3081" r="29303" b="63102"/>
          <a:stretch/>
        </p:blipFill>
        <p:spPr bwMode="auto">
          <a:xfrm>
            <a:off x="63071" y="4042471"/>
            <a:ext cx="5578699" cy="28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9" name="Rectangle 28"/>
              <p:cNvSpPr/>
              <p:nvPr/>
            </p:nvSpPr>
            <p:spPr>
              <a:xfrm>
                <a:off x="6973663" y="2116973"/>
                <a:ext cx="1792542" cy="84651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𝑝</m:t>
                      </m:r>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𝐹</m:t>
                              </m:r>
                            </m:e>
                            <m:sub>
                              <m:r>
                                <a:rPr lang="bg-BG" sz="2400" i="1">
                                  <a:latin typeface="Cambria Math"/>
                                </a:rPr>
                                <m:t>𝐴</m:t>
                              </m:r>
                            </m:sub>
                          </m:sSub>
                        </m:num>
                        <m:den>
                          <m:sSub>
                            <m:sSubPr>
                              <m:ctrlPr>
                                <a:rPr lang="bg-BG" sz="2400" i="1">
                                  <a:latin typeface="Cambria Math" panose="02040503050406030204" pitchFamily="18" charset="0"/>
                                </a:rPr>
                              </m:ctrlPr>
                            </m:sSubPr>
                            <m:e>
                              <m:r>
                                <a:rPr lang="bg-BG" sz="2400" i="1">
                                  <a:latin typeface="Cambria Math"/>
                                </a:rPr>
                                <m:t>𝜇</m:t>
                              </m:r>
                            </m:e>
                            <m:sub>
                              <m:r>
                                <a:rPr lang="bg-BG" sz="2400" i="0">
                                  <a:latin typeface="Cambria Math"/>
                                </a:rPr>
                                <m:t>0</m:t>
                              </m:r>
                            </m:sub>
                          </m:sSub>
                          <m:r>
                            <m:rPr>
                              <m:nor/>
                            </m:rPr>
                            <a:rPr lang="bg-BG" sz="2400" i="1">
                              <a:latin typeface="Cambria Math"/>
                            </a:rPr>
                            <m:t> </m:t>
                          </m:r>
                          <m:r>
                            <a:rPr lang="bg-BG" sz="2400" i="1">
                              <a:latin typeface="Cambria Math"/>
                            </a:rPr>
                            <m:t>𝜋</m:t>
                          </m:r>
                          <m:r>
                            <m:rPr>
                              <m:nor/>
                            </m:rPr>
                            <a:rPr lang="bg-BG" sz="2400" i="1">
                              <a:latin typeface="Cambria Math"/>
                            </a:rPr>
                            <m:t> </m:t>
                          </m:r>
                          <m:r>
                            <a:rPr lang="bg-BG" sz="2400" i="1">
                              <a:latin typeface="Cambria Math"/>
                            </a:rPr>
                            <m:t>𝑑</m:t>
                          </m:r>
                          <m:r>
                            <m:rPr>
                              <m:nor/>
                            </m:rPr>
                            <a:rPr lang="bg-BG" sz="2400" i="1">
                              <a:latin typeface="Cambria Math"/>
                            </a:rPr>
                            <m:t> </m:t>
                          </m:r>
                          <m:r>
                            <a:rPr lang="bg-BG" sz="2400" i="1">
                              <a:latin typeface="Cambria Math"/>
                            </a:rPr>
                            <m:t>𝑙</m:t>
                          </m:r>
                        </m:den>
                      </m:f>
                    </m:oMath>
                  </m:oMathPara>
                </a14:m>
                <a:endParaRPr lang="bg-BG" sz="2400" dirty="0"/>
              </a:p>
            </p:txBody>
          </p:sp>
        </mc:Choice>
        <mc:Fallback xmlns="">
          <p:sp>
            <p:nvSpPr>
              <p:cNvPr id="29" name="Rectangle 28"/>
              <p:cNvSpPr>
                <a:spLocks noRot="1" noChangeAspect="1" noMove="1" noResize="1" noEditPoints="1" noAdjustHandles="1" noChangeArrowheads="1" noChangeShapeType="1" noTextEdit="1"/>
              </p:cNvSpPr>
              <p:nvPr/>
            </p:nvSpPr>
            <p:spPr>
              <a:xfrm>
                <a:off x="6973663" y="2116973"/>
                <a:ext cx="1792542" cy="846514"/>
              </a:xfrm>
              <a:prstGeom prst="rect">
                <a:avLst/>
              </a:prstGeom>
              <a:blipFill rotWithShape="1">
                <a:blip r:embed="rId5" cstate="print"/>
                <a:stretch>
                  <a:fillRect/>
                </a:stretch>
              </a:blipFill>
            </p:spPr>
            <p:txBody>
              <a:bodyPr/>
              <a:lstStyle/>
              <a:p>
                <a:r>
                  <a:rPr lang="bg-BG">
                    <a:noFill/>
                  </a:rPr>
                  <a:t> </a:t>
                </a:r>
              </a:p>
            </p:txBody>
          </p:sp>
        </mc:Fallback>
      </mc:AlternateContent>
      <p:sp>
        <p:nvSpPr>
          <p:cNvPr id="31" name="Rectangle 30"/>
          <p:cNvSpPr/>
          <p:nvPr/>
        </p:nvSpPr>
        <p:spPr>
          <a:xfrm>
            <a:off x="5463450" y="3459988"/>
            <a:ext cx="3563278" cy="1477328"/>
          </a:xfrm>
          <a:prstGeom prst="rect">
            <a:avLst/>
          </a:prstGeom>
        </p:spPr>
        <p:txBody>
          <a:bodyPr wrap="square">
            <a:spAutoFit/>
          </a:bodyPr>
          <a:lstStyle/>
          <a:p>
            <a:pPr algn="just"/>
            <a:r>
              <a:rPr lang="ru-RU" dirty="0">
                <a:latin typeface="Arial" pitchFamily="34" charset="0"/>
              </a:rPr>
              <a:t>При натоварване с въртящ момент, за да се запази взаимната неподвижност на частите 1 и 2, е необходимо да се спази условието:</a:t>
            </a:r>
            <a:endParaRPr lang="bg-BG" dirty="0">
              <a:latin typeface="Arial" pitchFamily="34" charset="0"/>
            </a:endParaRPr>
          </a:p>
        </p:txBody>
      </p:sp>
      <mc:AlternateContent xmlns:mc="http://schemas.openxmlformats.org/markup-compatibility/2006" xmlns:a14="http://schemas.microsoft.com/office/drawing/2010/main">
        <mc:Choice Requires="a14">
          <p:sp>
            <p:nvSpPr>
              <p:cNvPr id="47104" name="Rectangle 47103"/>
              <p:cNvSpPr/>
              <p:nvPr/>
            </p:nvSpPr>
            <p:spPr>
              <a:xfrm>
                <a:off x="5514033" y="5467515"/>
                <a:ext cx="1510222"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𝑀</m:t>
                          </m:r>
                        </m:e>
                        <m:sub>
                          <m:r>
                            <a:rPr lang="bg-BG" sz="2400" i="1">
                              <a:latin typeface="Cambria Math"/>
                            </a:rPr>
                            <m:t>𝐵</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𝑀</m:t>
                          </m:r>
                        </m:e>
                        <m:sub>
                          <m:r>
                            <a:rPr lang="bg-BG" sz="2400" i="1">
                              <a:latin typeface="Cambria Math"/>
                            </a:rPr>
                            <m:t>𝑇</m:t>
                          </m:r>
                        </m:sub>
                      </m:sSub>
                    </m:oMath>
                  </m:oMathPara>
                </a14:m>
                <a:endParaRPr lang="bg-BG" sz="2400" dirty="0"/>
              </a:p>
            </p:txBody>
          </p:sp>
        </mc:Choice>
        <mc:Fallback xmlns="">
          <p:sp>
            <p:nvSpPr>
              <p:cNvPr id="47104" name="Rectangle 47103"/>
              <p:cNvSpPr>
                <a:spLocks noRot="1" noChangeAspect="1" noMove="1" noResize="1" noEditPoints="1" noAdjustHandles="1" noChangeArrowheads="1" noChangeShapeType="1" noTextEdit="1"/>
              </p:cNvSpPr>
              <p:nvPr/>
            </p:nvSpPr>
            <p:spPr>
              <a:xfrm>
                <a:off x="5514033" y="5467515"/>
                <a:ext cx="1510222" cy="461665"/>
              </a:xfrm>
              <a:prstGeom prst="rect">
                <a:avLst/>
              </a:prstGeom>
              <a:blipFill rotWithShape="1">
                <a:blip r:embed="rId6"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47105" name="Rectangle 47104"/>
              <p:cNvSpPr/>
              <p:nvPr/>
            </p:nvSpPr>
            <p:spPr>
              <a:xfrm>
                <a:off x="7115517" y="5258942"/>
                <a:ext cx="1826269" cy="848950"/>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𝑝</m:t>
                      </m:r>
                      <m:r>
                        <a:rPr lang="bg-BG" sz="2400" i="0">
                          <a:latin typeface="Cambria Math"/>
                        </a:rPr>
                        <m:t>≥</m:t>
                      </m:r>
                      <m:f>
                        <m:fPr>
                          <m:ctrlPr>
                            <a:rPr lang="bg-BG" sz="2400" i="1">
                              <a:latin typeface="Cambria Math" panose="02040503050406030204" pitchFamily="18" charset="0"/>
                            </a:rPr>
                          </m:ctrlPr>
                        </m:fPr>
                        <m:num>
                          <m:r>
                            <a:rPr lang="bg-BG" sz="2400" i="0">
                              <a:latin typeface="Cambria Math"/>
                            </a:rPr>
                            <m:t>2</m:t>
                          </m:r>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𝑀</m:t>
                              </m:r>
                            </m:e>
                            <m:sub>
                              <m:r>
                                <a:rPr lang="bg-BG" sz="2400" i="1">
                                  <a:latin typeface="Cambria Math"/>
                                </a:rPr>
                                <m:t>𝐵</m:t>
                              </m:r>
                            </m:sub>
                          </m:sSub>
                        </m:num>
                        <m:den>
                          <m:sSub>
                            <m:sSubPr>
                              <m:ctrlPr>
                                <a:rPr lang="bg-BG" sz="2400" i="1">
                                  <a:latin typeface="Cambria Math" panose="02040503050406030204" pitchFamily="18" charset="0"/>
                                </a:rPr>
                              </m:ctrlPr>
                            </m:sSubPr>
                            <m:e>
                              <m:r>
                                <a:rPr lang="bg-BG" sz="2400" i="1">
                                  <a:latin typeface="Cambria Math"/>
                                </a:rPr>
                                <m:t>𝜇</m:t>
                              </m:r>
                            </m:e>
                            <m:sub>
                              <m:r>
                                <a:rPr lang="bg-BG" sz="2400" i="0">
                                  <a:latin typeface="Cambria Math"/>
                                </a:rPr>
                                <m:t>0</m:t>
                              </m:r>
                            </m:sub>
                          </m:sSub>
                          <m:r>
                            <m:rPr>
                              <m:nor/>
                            </m:rPr>
                            <a:rPr lang="bg-BG" sz="2400" i="1">
                              <a:latin typeface="Cambria Math"/>
                            </a:rPr>
                            <m:t> </m:t>
                          </m:r>
                          <m:r>
                            <a:rPr lang="bg-BG" sz="2400" i="1">
                              <a:latin typeface="Cambria Math"/>
                            </a:rPr>
                            <m:t>𝜋</m:t>
                          </m:r>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𝑑</m:t>
                              </m:r>
                            </m:e>
                            <m:sup>
                              <m:r>
                                <a:rPr lang="bg-BG" sz="2400" i="0">
                                  <a:latin typeface="Cambria Math"/>
                                </a:rPr>
                                <m:t>2</m:t>
                              </m:r>
                            </m:sup>
                          </m:sSup>
                          <m:r>
                            <a:rPr lang="bg-BG" sz="2400" i="1">
                              <a:latin typeface="Cambria Math"/>
                            </a:rPr>
                            <m:t>𝑙</m:t>
                          </m:r>
                        </m:den>
                      </m:f>
                    </m:oMath>
                  </m:oMathPara>
                </a14:m>
                <a:endParaRPr lang="bg-BG" sz="2400" dirty="0"/>
              </a:p>
            </p:txBody>
          </p:sp>
        </mc:Choice>
        <mc:Fallback xmlns="">
          <p:sp>
            <p:nvSpPr>
              <p:cNvPr id="47105" name="Rectangle 47104"/>
              <p:cNvSpPr>
                <a:spLocks noRot="1" noChangeAspect="1" noMove="1" noResize="1" noEditPoints="1" noAdjustHandles="1" noChangeArrowheads="1" noChangeShapeType="1" noTextEdit="1"/>
              </p:cNvSpPr>
              <p:nvPr/>
            </p:nvSpPr>
            <p:spPr>
              <a:xfrm>
                <a:off x="7115517" y="5258942"/>
                <a:ext cx="1826269" cy="848950"/>
              </a:xfrm>
              <a:prstGeom prst="rect">
                <a:avLst/>
              </a:prstGeom>
              <a:blipFill rotWithShape="1">
                <a:blip r:embed="rId7" cstate="print"/>
                <a:stretch>
                  <a:fillRect/>
                </a:stretch>
              </a:blipFill>
            </p:spPr>
            <p:txBody>
              <a:bodyPr/>
              <a:lstStyle/>
              <a:p>
                <a:r>
                  <a:rPr lang="bg-BG">
                    <a:noFill/>
                  </a:rPr>
                  <a:t> </a:t>
                </a:r>
              </a:p>
            </p:txBody>
          </p:sp>
        </mc:Fallback>
      </mc:AlternateContent>
      <p:sp>
        <p:nvSpPr>
          <p:cNvPr id="47108" name="Circular Arrow 47107"/>
          <p:cNvSpPr/>
          <p:nvPr/>
        </p:nvSpPr>
        <p:spPr>
          <a:xfrm>
            <a:off x="4569140" y="2158733"/>
            <a:ext cx="360040" cy="654090"/>
          </a:xfrm>
          <a:prstGeom prst="circular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sp>
        <p:nvSpPr>
          <p:cNvPr id="30" name="Right Arrow 29"/>
          <p:cNvSpPr/>
          <p:nvPr/>
        </p:nvSpPr>
        <p:spPr>
          <a:xfrm>
            <a:off x="2699792" y="2309398"/>
            <a:ext cx="360040"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2425914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710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710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7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9" grpId="0" animBg="1"/>
      <p:bldP spid="31" grpId="0"/>
      <p:bldP spid="47104" grpId="0" animBg="1"/>
      <p:bldP spid="47105" grpId="0" animBg="1"/>
      <p:bldP spid="47108"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pic>
        <p:nvPicPr>
          <p:cNvPr id="28" name="Picture 27" descr="8_1.png"/>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823219" y="3124308"/>
            <a:ext cx="4752528" cy="3536566"/>
          </a:xfrm>
          <a:prstGeom prst="rect">
            <a:avLst/>
          </a:prstGeom>
          <a:ln>
            <a:noFill/>
          </a:ln>
          <a:effectLst>
            <a:outerShdw blurRad="292100" dist="139700" dir="2700000" algn="tl" rotWithShape="0">
              <a:srgbClr val="333333">
                <a:alpha val="65000"/>
              </a:srgbClr>
            </a:outerShdw>
          </a:effectLst>
        </p:spPr>
      </p:pic>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39552" y="865729"/>
            <a:ext cx="6390456" cy="369332"/>
          </a:xfrm>
          <a:prstGeom prst="rect">
            <a:avLst/>
          </a:prstGeom>
        </p:spPr>
        <p:txBody>
          <a:bodyPr wrap="square">
            <a:spAutoFit/>
          </a:bodyPr>
          <a:lstStyle/>
          <a:p>
            <a:r>
              <a:rPr lang="ru-RU" dirty="0">
                <a:solidFill>
                  <a:srgbClr val="C00000"/>
                </a:solidFill>
                <a:latin typeface="Arial" pitchFamily="34" charset="0"/>
              </a:rPr>
              <a:t>Съединения чрез занитване</a:t>
            </a:r>
            <a:endParaRPr lang="bg-BG" dirty="0">
              <a:solidFill>
                <a:srgbClr val="C00000"/>
              </a:solidFill>
              <a:latin typeface="Arial" pitchFamily="34" charset="0"/>
            </a:endParaRPr>
          </a:p>
        </p:txBody>
      </p:sp>
      <p:sp>
        <p:nvSpPr>
          <p:cNvPr id="26" name="Rectangle 25"/>
          <p:cNvSpPr/>
          <p:nvPr/>
        </p:nvSpPr>
        <p:spPr>
          <a:xfrm>
            <a:off x="357158" y="1285860"/>
            <a:ext cx="8640960" cy="923330"/>
          </a:xfrm>
          <a:prstGeom prst="rect">
            <a:avLst/>
          </a:prstGeom>
        </p:spPr>
        <p:txBody>
          <a:bodyPr wrap="square">
            <a:spAutoFit/>
          </a:bodyPr>
          <a:lstStyle/>
          <a:p>
            <a:pPr algn="just"/>
            <a:r>
              <a:rPr lang="bg-BG" dirty="0">
                <a:latin typeface="Arial" pitchFamily="34" charset="0"/>
              </a:rPr>
              <a:t>Две или повече части се допират по плоски, цилиндрични или други повърхнини и се свързват посредством пластична деформация на съединителни елементи, наречени </a:t>
            </a:r>
            <a:r>
              <a:rPr lang="bg-BG" i="1" dirty="0">
                <a:latin typeface="Arial" pitchFamily="34" charset="0"/>
              </a:rPr>
              <a:t>нитове</a:t>
            </a:r>
            <a:r>
              <a:rPr lang="bg-BG" dirty="0">
                <a:latin typeface="Arial" pitchFamily="34" charset="0"/>
              </a:rPr>
              <a:t>. </a:t>
            </a:r>
            <a:endParaRPr lang="en-US" dirty="0">
              <a:latin typeface="Arial" pitchFamily="34" charset="0"/>
            </a:endParaRPr>
          </a:p>
        </p:txBody>
      </p:sp>
      <p:sp>
        <p:nvSpPr>
          <p:cNvPr id="32769" name="Rectangle 1"/>
          <p:cNvSpPr>
            <a:spLocks noChangeArrowheads="1"/>
          </p:cNvSpPr>
          <p:nvPr/>
        </p:nvSpPr>
        <p:spPr bwMode="auto">
          <a:xfrm>
            <a:off x="357158" y="2214554"/>
            <a:ext cx="849694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00000"/>
              </a:lnSpc>
              <a:spcBef>
                <a:spcPct val="0"/>
              </a:spcBef>
              <a:spcAft>
                <a:spcPct val="0"/>
              </a:spcAft>
              <a:buClrTx/>
              <a:buSzTx/>
              <a:buFontTx/>
              <a:buNone/>
              <a:tabLst/>
            </a:pPr>
            <a:r>
              <a:rPr kumimoji="0" lang="bg-BG" b="0" i="0" u="none" strike="noStrike" cap="none" normalizeH="0" baseline="0" dirty="0">
                <a:ln>
                  <a:noFill/>
                </a:ln>
                <a:solidFill>
                  <a:srgbClr val="333399"/>
                </a:solidFill>
                <a:effectLst/>
                <a:latin typeface="Arial" pitchFamily="34" charset="0"/>
                <a:ea typeface="Times New Roman" pitchFamily="18" charset="0"/>
              </a:rPr>
              <a:t>Нитът</a:t>
            </a:r>
            <a:r>
              <a:rPr kumimoji="0" lang="bg-BG" b="0" i="0" u="none" strike="noStrike" cap="none" normalizeH="0" baseline="0" dirty="0">
                <a:ln>
                  <a:noFill/>
                </a:ln>
                <a:solidFill>
                  <a:schemeClr val="tx1"/>
                </a:solidFill>
                <a:effectLst/>
                <a:latin typeface="Arial" pitchFamily="34" charset="0"/>
                <a:ea typeface="Times New Roman" pitchFamily="18" charset="0"/>
              </a:rPr>
              <a:t> е цилиндрично метално тяло – стебло, което от единия край завършва с опорна глава, а при занитването се образува втората – затваряща глава.</a:t>
            </a:r>
            <a:endParaRPr kumimoji="0" lang="bg-BG" b="0" i="0" u="none" strike="noStrike" cap="none" normalizeH="0" baseline="0" dirty="0">
              <a:ln>
                <a:noFill/>
              </a:ln>
              <a:solidFill>
                <a:schemeClr val="tx1"/>
              </a:solidFill>
              <a:effectLst/>
              <a:latin typeface="Arial" pitchFamily="34" charset="0"/>
            </a:endParaRPr>
          </a:p>
        </p:txBody>
      </p:sp>
      <p:sp>
        <p:nvSpPr>
          <p:cNvPr id="29" name="Rectangle 28"/>
          <p:cNvSpPr/>
          <p:nvPr/>
        </p:nvSpPr>
        <p:spPr>
          <a:xfrm>
            <a:off x="6660232" y="3212976"/>
            <a:ext cx="2185727" cy="369332"/>
          </a:xfrm>
          <a:prstGeom prst="rect">
            <a:avLst/>
          </a:prstGeom>
        </p:spPr>
        <p:txBody>
          <a:bodyPr wrap="none">
            <a:spAutoFit/>
          </a:bodyPr>
          <a:lstStyle/>
          <a:p>
            <a:r>
              <a:rPr lang="bg-BG" dirty="0">
                <a:latin typeface="Arial" pitchFamily="34" charset="0"/>
              </a:rPr>
              <a:t>1 - стебло на нита </a:t>
            </a:r>
            <a:endParaRPr lang="en-US" dirty="0">
              <a:latin typeface="Arial" pitchFamily="34" charset="0"/>
            </a:endParaRPr>
          </a:p>
        </p:txBody>
      </p:sp>
      <p:sp>
        <p:nvSpPr>
          <p:cNvPr id="30" name="Rectangle 29"/>
          <p:cNvSpPr/>
          <p:nvPr/>
        </p:nvSpPr>
        <p:spPr>
          <a:xfrm>
            <a:off x="6660232" y="3573016"/>
            <a:ext cx="1588255" cy="369332"/>
          </a:xfrm>
          <a:prstGeom prst="rect">
            <a:avLst/>
          </a:prstGeom>
        </p:spPr>
        <p:txBody>
          <a:bodyPr wrap="none">
            <a:spAutoFit/>
          </a:bodyPr>
          <a:lstStyle/>
          <a:p>
            <a:r>
              <a:rPr lang="bg-BG" dirty="0">
                <a:latin typeface="Arial" pitchFamily="34" charset="0"/>
              </a:rPr>
              <a:t>2,3 - детайли</a:t>
            </a:r>
            <a:endParaRPr lang="en-US" dirty="0">
              <a:latin typeface="Arial" pitchFamily="34" charset="0"/>
            </a:endParaRPr>
          </a:p>
        </p:txBody>
      </p:sp>
      <p:sp>
        <p:nvSpPr>
          <p:cNvPr id="31" name="Rectangle 30"/>
          <p:cNvSpPr/>
          <p:nvPr/>
        </p:nvSpPr>
        <p:spPr>
          <a:xfrm>
            <a:off x="6660232" y="4005064"/>
            <a:ext cx="1838452" cy="646331"/>
          </a:xfrm>
          <a:prstGeom prst="rect">
            <a:avLst/>
          </a:prstGeom>
        </p:spPr>
        <p:txBody>
          <a:bodyPr wrap="none">
            <a:spAutoFit/>
          </a:bodyPr>
          <a:lstStyle/>
          <a:p>
            <a:r>
              <a:rPr lang="bg-BG" dirty="0">
                <a:latin typeface="Arial" pitchFamily="34" charset="0"/>
              </a:rPr>
              <a:t>4 - поддържащ </a:t>
            </a:r>
          </a:p>
          <a:p>
            <a:r>
              <a:rPr lang="bg-BG" dirty="0">
                <a:latin typeface="Arial" pitchFamily="34" charset="0"/>
              </a:rPr>
              <a:t>      елемент </a:t>
            </a:r>
            <a:endParaRPr lang="en-US" dirty="0">
              <a:latin typeface="Arial" pitchFamily="34" charset="0"/>
            </a:endParaRPr>
          </a:p>
        </p:txBody>
      </p:sp>
      <p:sp>
        <p:nvSpPr>
          <p:cNvPr id="32" name="Rectangle 31"/>
          <p:cNvSpPr/>
          <p:nvPr/>
        </p:nvSpPr>
        <p:spPr>
          <a:xfrm>
            <a:off x="6660232" y="4653136"/>
            <a:ext cx="1734193" cy="646331"/>
          </a:xfrm>
          <a:prstGeom prst="rect">
            <a:avLst/>
          </a:prstGeom>
        </p:spPr>
        <p:txBody>
          <a:bodyPr wrap="none">
            <a:spAutoFit/>
          </a:bodyPr>
          <a:lstStyle/>
          <a:p>
            <a:r>
              <a:rPr lang="bg-BG" dirty="0">
                <a:latin typeface="Arial" pitchFamily="34" charset="0"/>
              </a:rPr>
              <a:t>5 - затваряща </a:t>
            </a:r>
          </a:p>
          <a:p>
            <a:r>
              <a:rPr lang="bg-BG" dirty="0">
                <a:latin typeface="Arial" pitchFamily="34" charset="0"/>
              </a:rPr>
              <a:t>      глава</a:t>
            </a:r>
            <a:endParaRPr lang="en-US" dirty="0">
              <a:latin typeface="Arial" pitchFamily="34" charset="0"/>
            </a:endParaRPr>
          </a:p>
        </p:txBody>
      </p:sp>
      <p:sp>
        <p:nvSpPr>
          <p:cNvPr id="33" name="Rectangle 32"/>
          <p:cNvSpPr/>
          <p:nvPr/>
        </p:nvSpPr>
        <p:spPr>
          <a:xfrm>
            <a:off x="6660232" y="5301208"/>
            <a:ext cx="2281074" cy="646331"/>
          </a:xfrm>
          <a:prstGeom prst="rect">
            <a:avLst/>
          </a:prstGeom>
        </p:spPr>
        <p:txBody>
          <a:bodyPr wrap="none">
            <a:spAutoFit/>
          </a:bodyPr>
          <a:lstStyle/>
          <a:p>
            <a:r>
              <a:rPr lang="bg-BG" dirty="0">
                <a:latin typeface="Arial" pitchFamily="34" charset="0"/>
              </a:rPr>
              <a:t>6 - нитова щанца – </a:t>
            </a:r>
          </a:p>
          <a:p>
            <a:r>
              <a:rPr lang="bg-BG" dirty="0">
                <a:latin typeface="Arial" pitchFamily="34" charset="0"/>
              </a:rPr>
              <a:t>      главичар </a:t>
            </a:r>
            <a:endParaRPr lang="en-US" dirty="0">
              <a:latin typeface="Arial" pitchFamily="34" charset="0"/>
            </a:endParaRPr>
          </a:p>
        </p:txBody>
      </p:sp>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769"/>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500" fill="hold"/>
                                        <p:tgtEl>
                                          <p:spTgt spid="28"/>
                                        </p:tgtEl>
                                        <p:attrNameLst>
                                          <p:attrName>ppt_x</p:attrName>
                                        </p:attrNameLst>
                                      </p:cBhvr>
                                      <p:tavLst>
                                        <p:tav tm="0">
                                          <p:val>
                                            <p:strVal val="#ppt_x"/>
                                          </p:val>
                                        </p:tav>
                                        <p:tav tm="100000">
                                          <p:val>
                                            <p:strVal val="#ppt_x"/>
                                          </p:val>
                                        </p:tav>
                                      </p:tavLst>
                                    </p:anim>
                                    <p:anim calcmode="lin" valueType="num">
                                      <p:cBhvr additive="base">
                                        <p:cTn id="10" dur="500" fill="hold"/>
                                        <p:tgtEl>
                                          <p:spTgt spid="28"/>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p:bldP spid="29" grpId="0"/>
      <p:bldP spid="30" grpId="0"/>
      <p:bldP spid="3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lstStyle/>
          <a:p>
            <a:r>
              <a:rPr lang="bg-BG" sz="2200" dirty="0">
                <a:solidFill>
                  <a:srgbClr val="C00000"/>
                </a:solidFill>
                <a:latin typeface="Arial" pitchFamily="34" charset="0"/>
                <a:cs typeface="Arial" pitchFamily="34" charset="0"/>
              </a:rPr>
              <a:t>Разглобяеми съединения</a:t>
            </a:r>
            <a:br>
              <a:rPr lang="bg-BG" sz="2200" dirty="0">
                <a:solidFill>
                  <a:srgbClr val="C00000"/>
                </a:solidFill>
                <a:latin typeface="Arial" pitchFamily="34" charset="0"/>
                <a:cs typeface="Arial" pitchFamily="34" charset="0"/>
              </a:rPr>
            </a:br>
            <a:endParaRPr lang="bg-BG" sz="2200" dirty="0"/>
          </a:p>
        </p:txBody>
      </p:sp>
      <p:sp>
        <p:nvSpPr>
          <p:cNvPr id="3" name="Content Placeholder 2"/>
          <p:cNvSpPr>
            <a:spLocks noGrp="1"/>
          </p:cNvSpPr>
          <p:nvPr>
            <p:ph idx="1"/>
          </p:nvPr>
        </p:nvSpPr>
        <p:spPr>
          <a:xfrm>
            <a:off x="457200" y="857232"/>
            <a:ext cx="8229600" cy="5143536"/>
          </a:xfrm>
        </p:spPr>
        <p:txBody>
          <a:bodyPr/>
          <a:lstStyle/>
          <a:p>
            <a:pPr algn="just">
              <a:buFont typeface="Wingdings" pitchFamily="2" charset="2"/>
              <a:buChar char="Ø"/>
            </a:pPr>
            <a:r>
              <a:rPr lang="bg-BG" sz="1800" dirty="0">
                <a:latin typeface="Arial" pitchFamily="34" charset="0"/>
                <a:cs typeface="Arial" pitchFamily="34" charset="0"/>
              </a:rPr>
              <a:t>Разглобяемите съединения дават възможност за многократно сглобяване и разглобяване на елементите на дадена конструкция, без да се разрушават или повреждат нито елементите на съединението, нито съединяваните детайли. Към разглобяемите съединения се предявяват изисквания за запазване на точността на взаимното разположение на частите при разглобяване и повторно сглобяване и при работа във вибрационна среда.</a:t>
            </a:r>
          </a:p>
          <a:p>
            <a:pPr algn="just"/>
            <a:endParaRPr lang="bg-BG" sz="1800" dirty="0">
              <a:latin typeface="Arial" pitchFamily="34" charset="0"/>
              <a:cs typeface="Arial" pitchFamily="34" charset="0"/>
            </a:endParaRPr>
          </a:p>
          <a:p>
            <a:pPr algn="just">
              <a:buFont typeface="Wingdings" pitchFamily="2" charset="2"/>
              <a:buChar char="Ø"/>
            </a:pPr>
            <a:r>
              <a:rPr lang="bg-BG" sz="1800" dirty="0">
                <a:latin typeface="Arial" pitchFamily="34" charset="0"/>
                <a:cs typeface="Arial" pitchFamily="34" charset="0"/>
              </a:rPr>
              <a:t>В машиностроенето широко са разпространени следните видове разглобяеми съединения:</a:t>
            </a:r>
          </a:p>
          <a:p>
            <a:pPr algn="just">
              <a:buNone/>
            </a:pPr>
            <a:endParaRPr lang="bg-BG" sz="1800" dirty="0">
              <a:latin typeface="Arial" pitchFamily="34" charset="0"/>
              <a:cs typeface="Arial" pitchFamily="34" charset="0"/>
            </a:endParaRPr>
          </a:p>
          <a:p>
            <a:pPr>
              <a:buFont typeface="Wingdings" pitchFamily="2" charset="2"/>
              <a:buChar char="v"/>
            </a:pPr>
            <a:r>
              <a:rPr lang="bg-BG" sz="1800" dirty="0" err="1">
                <a:latin typeface="Arial" pitchFamily="34" charset="0"/>
                <a:cs typeface="Arial" pitchFamily="34" charset="0"/>
              </a:rPr>
              <a:t>щифтови</a:t>
            </a:r>
            <a:endParaRPr lang="bg-BG" sz="1800" dirty="0">
              <a:latin typeface="Arial" pitchFamily="34" charset="0"/>
              <a:cs typeface="Arial" pitchFamily="34" charset="0"/>
            </a:endParaRPr>
          </a:p>
          <a:p>
            <a:pPr>
              <a:buFont typeface="Wingdings" pitchFamily="2" charset="2"/>
              <a:buChar char="v"/>
            </a:pPr>
            <a:r>
              <a:rPr lang="bg-BG" sz="1800" dirty="0" err="1">
                <a:latin typeface="Arial" pitchFamily="34" charset="0"/>
                <a:cs typeface="Arial" pitchFamily="34" charset="0"/>
              </a:rPr>
              <a:t>шпонкови</a:t>
            </a:r>
            <a:endParaRPr lang="bg-BG" sz="1800" dirty="0">
              <a:latin typeface="Arial" pitchFamily="34" charset="0"/>
              <a:cs typeface="Arial" pitchFamily="34" charset="0"/>
            </a:endParaRPr>
          </a:p>
          <a:p>
            <a:pPr>
              <a:buFont typeface="Wingdings" pitchFamily="2" charset="2"/>
              <a:buChar char="v"/>
            </a:pPr>
            <a:r>
              <a:rPr lang="bg-BG" sz="1800" dirty="0">
                <a:latin typeface="Arial" pitchFamily="34" charset="0"/>
                <a:cs typeface="Arial" pitchFamily="34" charset="0"/>
              </a:rPr>
              <a:t>винтови</a:t>
            </a:r>
          </a:p>
          <a:p>
            <a:pPr>
              <a:buFont typeface="Wingdings" pitchFamily="2" charset="2"/>
              <a:buChar char="v"/>
            </a:pPr>
            <a:r>
              <a:rPr lang="bg-BG" sz="1800" dirty="0" err="1">
                <a:latin typeface="Arial" pitchFamily="34" charset="0"/>
                <a:cs typeface="Arial" pitchFamily="34" charset="0"/>
              </a:rPr>
              <a:t>байонетни</a:t>
            </a:r>
            <a:endParaRPr lang="bg-BG" sz="1800" dirty="0">
              <a:latin typeface="Arial" pitchFamily="34" charset="0"/>
              <a:cs typeface="Arial" pitchFamily="34" charset="0"/>
            </a:endParaRPr>
          </a:p>
          <a:p>
            <a:pPr>
              <a:buFont typeface="Wingdings" pitchFamily="2" charset="2"/>
              <a:buChar char="v"/>
            </a:pPr>
            <a:r>
              <a:rPr lang="bg-BG" sz="1800" dirty="0">
                <a:latin typeface="Arial" pitchFamily="34" charset="0"/>
                <a:cs typeface="Arial" pitchFamily="34" charset="0"/>
              </a:rPr>
              <a:t>затягащи</a:t>
            </a:r>
          </a:p>
        </p:txBody>
      </p:sp>
      <p:sp>
        <p:nvSpPr>
          <p:cNvPr id="4" name="Slide Number Placeholder 3"/>
          <p:cNvSpPr>
            <a:spLocks noGrp="1"/>
          </p:cNvSpPr>
          <p:nvPr>
            <p:ph type="sldNum" sz="quarter" idx="12"/>
          </p:nvPr>
        </p:nvSpPr>
        <p:spPr/>
        <p:txBody>
          <a:bodyPr/>
          <a:lstStyle/>
          <a:p>
            <a:fld id="{BFE999D1-F9A4-4778-B8C7-0170286633BE}" type="slidenum">
              <a:rPr lang="bg-BG" smtClean="0"/>
              <a:pPr/>
              <a:t>30</a:t>
            </a:fld>
            <a:endParaRPr lang="bg-BG"/>
          </a:p>
        </p:txBody>
      </p:sp>
      <p:sp>
        <p:nvSpPr>
          <p:cNvPr id="54274" name="AutoShape 2" descr="http://menk.mf.tu-sofia.bg/uploads/books_and_notes/MEchastI_WEB/GLAWA2_files/image006.gif"/>
          <p:cNvSpPr>
            <a:spLocks noChangeAspect="1" noChangeArrowheads="1"/>
          </p:cNvSpPr>
          <p:nvPr/>
        </p:nvSpPr>
        <p:spPr bwMode="auto">
          <a:xfrm>
            <a:off x="155575" y="-723900"/>
            <a:ext cx="2505075" cy="1514475"/>
          </a:xfrm>
          <a:prstGeom prst="rect">
            <a:avLst/>
          </a:prstGeom>
          <a:noFill/>
        </p:spPr>
        <p:txBody>
          <a:bodyPr vert="horz" wrap="square" lIns="91440" tIns="45720" rIns="91440" bIns="45720" numCol="1" anchor="t" anchorCtr="0" compatLnSpc="1">
            <a:prstTxWarp prst="textNoShape">
              <a:avLst/>
            </a:prstTxWarp>
          </a:bodyPr>
          <a:lstStyle/>
          <a:p>
            <a:endParaRPr lang="bg-BG"/>
          </a:p>
        </p:txBody>
      </p:sp>
      <p:pic>
        <p:nvPicPr>
          <p:cNvPr id="54275" name="Picture 3"/>
          <p:cNvPicPr>
            <a:picLocks noChangeAspect="1" noChangeArrowheads="1"/>
          </p:cNvPicPr>
          <p:nvPr/>
        </p:nvPicPr>
        <p:blipFill>
          <a:blip r:embed="rId2"/>
          <a:srcRect/>
          <a:stretch>
            <a:fillRect/>
          </a:stretch>
        </p:blipFill>
        <p:spPr bwMode="auto">
          <a:xfrm>
            <a:off x="5786446" y="4143380"/>
            <a:ext cx="2714644" cy="1541766"/>
          </a:xfrm>
          <a:prstGeom prst="rect">
            <a:avLst/>
          </a:prstGeom>
          <a:noFill/>
          <a:ln w="9525">
            <a:noFill/>
            <a:miter lim="800000"/>
            <a:headEnd/>
            <a:tailEnd/>
          </a:ln>
          <a:effectLst/>
        </p:spPr>
      </p:pic>
      <p:pic>
        <p:nvPicPr>
          <p:cNvPr id="54276" name="Picture 4"/>
          <p:cNvPicPr>
            <a:picLocks noChangeAspect="1" noChangeArrowheads="1"/>
          </p:cNvPicPr>
          <p:nvPr/>
        </p:nvPicPr>
        <p:blipFill>
          <a:blip r:embed="rId3"/>
          <a:srcRect/>
          <a:stretch>
            <a:fillRect/>
          </a:stretch>
        </p:blipFill>
        <p:spPr bwMode="auto">
          <a:xfrm>
            <a:off x="2786051" y="4005238"/>
            <a:ext cx="2786082" cy="1719292"/>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86160" y="1904058"/>
            <a:ext cx="5753991" cy="3692768"/>
          </a:xfrm>
          <a:prstGeom prst="rect">
            <a:avLst/>
          </a:prstGeom>
          <a:ln>
            <a:noFill/>
          </a:ln>
          <a:effectLst>
            <a:outerShdw blurRad="292100" dist="139700" dir="2700000" algn="tl" rotWithShape="0">
              <a:srgbClr val="333333">
                <a:alpha val="65000"/>
              </a:srgbClr>
            </a:outerShdw>
          </a:effectLst>
        </p:spPr>
      </p:pic>
      <p:sp>
        <p:nvSpPr>
          <p:cNvPr id="6" name="Контейнер за съдържание 5"/>
          <p:cNvSpPr>
            <a:spLocks noGrp="1"/>
          </p:cNvSpPr>
          <p:nvPr>
            <p:ph sz="quarter" idx="4294967295"/>
          </p:nvPr>
        </p:nvSpPr>
        <p:spPr>
          <a:xfrm>
            <a:off x="713585" y="214290"/>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p:nvPr/>
        </p:nvSpPr>
        <p:spPr>
          <a:xfrm>
            <a:off x="184985" y="849531"/>
            <a:ext cx="6390456" cy="369332"/>
          </a:xfrm>
          <a:prstGeom prst="rect">
            <a:avLst/>
          </a:prstGeom>
        </p:spPr>
        <p:txBody>
          <a:bodyPr wrap="square">
            <a:spAutoFit/>
          </a:bodyPr>
          <a:lstStyle/>
          <a:p>
            <a:r>
              <a:rPr lang="ru-RU" dirty="0">
                <a:solidFill>
                  <a:srgbClr val="C00000"/>
                </a:solidFill>
                <a:latin typeface="Arial" pitchFamily="34" charset="0"/>
              </a:rPr>
              <a:t>Съединения с клинове и щифтове</a:t>
            </a:r>
            <a:endParaRPr lang="bg-BG" dirty="0">
              <a:solidFill>
                <a:srgbClr val="C00000"/>
              </a:solidFill>
              <a:latin typeface="Arial" pitchFamily="34" charset="0"/>
            </a:endParaRPr>
          </a:p>
        </p:txBody>
      </p:sp>
      <p:sp>
        <p:nvSpPr>
          <p:cNvPr id="2" name="Rectangle 1"/>
          <p:cNvSpPr/>
          <p:nvPr/>
        </p:nvSpPr>
        <p:spPr>
          <a:xfrm>
            <a:off x="184985" y="1225331"/>
            <a:ext cx="8784976" cy="646331"/>
          </a:xfrm>
          <a:prstGeom prst="rect">
            <a:avLst/>
          </a:prstGeom>
        </p:spPr>
        <p:txBody>
          <a:bodyPr wrap="square">
            <a:spAutoFit/>
          </a:bodyPr>
          <a:lstStyle/>
          <a:p>
            <a:pPr algn="just"/>
            <a:r>
              <a:rPr lang="ru-RU" dirty="0">
                <a:latin typeface="Arial" pitchFamily="34" charset="0"/>
              </a:rPr>
              <a:t>Свързването на машинните елементи става с помощта на </a:t>
            </a:r>
            <a:r>
              <a:rPr lang="ru-RU" dirty="0">
                <a:solidFill>
                  <a:srgbClr val="C00000"/>
                </a:solidFill>
                <a:latin typeface="Arial" pitchFamily="34" charset="0"/>
              </a:rPr>
              <a:t>допълнителен детайл</a:t>
            </a:r>
            <a:r>
              <a:rPr lang="ru-RU" dirty="0">
                <a:latin typeface="Arial" pitchFamily="34" charset="0"/>
              </a:rPr>
              <a:t>, който има формата на клин с</a:t>
            </a:r>
            <a:r>
              <a:rPr lang="ru-RU" dirty="0">
                <a:solidFill>
                  <a:srgbClr val="FF0000"/>
                </a:solidFill>
                <a:latin typeface="Arial" pitchFamily="34" charset="0"/>
              </a:rPr>
              <a:t> </a:t>
            </a:r>
            <a:r>
              <a:rPr lang="ru-RU" dirty="0">
                <a:solidFill>
                  <a:srgbClr val="C00000"/>
                </a:solidFill>
                <a:latin typeface="Arial" pitchFamily="34" charset="0"/>
              </a:rPr>
              <a:t>едностранен или двустранен наклон</a:t>
            </a:r>
            <a:r>
              <a:rPr lang="ru-RU" dirty="0">
                <a:latin typeface="Arial" pitchFamily="34" charset="0"/>
              </a:rPr>
              <a:t>.</a:t>
            </a:r>
            <a:endParaRPr lang="bg-BG" dirty="0">
              <a:latin typeface="Arial" pitchFamily="34" charset="0"/>
            </a:endParaRPr>
          </a:p>
        </p:txBody>
      </p:sp>
      <p:sp>
        <p:nvSpPr>
          <p:cNvPr id="4" name="Rectangle 3"/>
          <p:cNvSpPr/>
          <p:nvPr/>
        </p:nvSpPr>
        <p:spPr>
          <a:xfrm>
            <a:off x="6732240" y="3933056"/>
            <a:ext cx="1275414" cy="923330"/>
          </a:xfrm>
          <a:prstGeom prst="rect">
            <a:avLst/>
          </a:prstGeom>
        </p:spPr>
        <p:txBody>
          <a:bodyPr wrap="none">
            <a:spAutoFit/>
          </a:bodyPr>
          <a:lstStyle/>
          <a:p>
            <a:r>
              <a:rPr lang="bg-BG" dirty="0">
                <a:latin typeface="Arial" pitchFamily="34" charset="0"/>
              </a:rPr>
              <a:t>1 – клин</a:t>
            </a:r>
          </a:p>
          <a:p>
            <a:r>
              <a:rPr lang="bg-BG" dirty="0">
                <a:latin typeface="Arial" pitchFamily="34" charset="0"/>
              </a:rPr>
              <a:t>2 – втулка</a:t>
            </a:r>
          </a:p>
          <a:p>
            <a:r>
              <a:rPr lang="bg-BG" dirty="0">
                <a:latin typeface="Arial" pitchFamily="34" charset="0"/>
              </a:rPr>
              <a:t>3 - вал</a:t>
            </a:r>
          </a:p>
        </p:txBody>
      </p:sp>
      <p:sp>
        <p:nvSpPr>
          <p:cNvPr id="5" name="Rectangle 4"/>
          <p:cNvSpPr/>
          <p:nvPr/>
        </p:nvSpPr>
        <p:spPr>
          <a:xfrm>
            <a:off x="971600" y="5661248"/>
            <a:ext cx="7998361" cy="646331"/>
          </a:xfrm>
          <a:prstGeom prst="rect">
            <a:avLst/>
          </a:prstGeom>
        </p:spPr>
        <p:txBody>
          <a:bodyPr wrap="square">
            <a:spAutoFit/>
          </a:bodyPr>
          <a:lstStyle/>
          <a:p>
            <a:r>
              <a:rPr lang="ru-RU" dirty="0">
                <a:latin typeface="Arial" pitchFamily="34" charset="0"/>
              </a:rPr>
              <a:t>Елементите на клиновото съединение се изчисляват на опън (2 и 3), на срязване (1, 2 и 3), на смачкване (1, 2 и 3) и на огъване (1).</a:t>
            </a:r>
            <a:endParaRPr lang="bg-BG" dirty="0">
              <a:latin typeface="Arial" pitchFamily="34" charset="0"/>
            </a:endParaRPr>
          </a:p>
        </p:txBody>
      </p:sp>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500066"/>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251520" y="1124744"/>
            <a:ext cx="8640960" cy="923330"/>
          </a:xfrm>
          <a:prstGeom prst="rect">
            <a:avLst/>
          </a:prstGeom>
        </p:spPr>
        <p:txBody>
          <a:bodyPr wrap="square">
            <a:spAutoFit/>
          </a:bodyPr>
          <a:lstStyle/>
          <a:p>
            <a:pPr algn="just"/>
            <a:r>
              <a:rPr lang="ru-RU" dirty="0">
                <a:latin typeface="Arial" pitchFamily="34" charset="0"/>
              </a:rPr>
              <a:t>Като разновидност на клиновите съединения в различни конструкции се използват щифтови съединения - цилиндрични и конусни, главно за фиксиране на точното взаимно разположение на две части. </a:t>
            </a:r>
            <a:endParaRPr lang="bg-BG" dirty="0">
              <a:latin typeface="Arial" pitchFamily="34" charset="0"/>
            </a:endParaRPr>
          </a:p>
        </p:txBody>
      </p:sp>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42831" y="2492896"/>
            <a:ext cx="8858338" cy="30963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299" y="2179234"/>
            <a:ext cx="5928966" cy="4106812"/>
          </a:xfrm>
          <a:prstGeom prst="rect">
            <a:avLst/>
          </a:prstGeom>
        </p:spPr>
      </p:pic>
      <p:sp>
        <p:nvSpPr>
          <p:cNvPr id="6" name="Контейнер за съдържание 5"/>
          <p:cNvSpPr>
            <a:spLocks noGrp="1"/>
          </p:cNvSpPr>
          <p:nvPr>
            <p:ph sz="quarter" idx="4294967295"/>
          </p:nvPr>
        </p:nvSpPr>
        <p:spPr>
          <a:xfrm>
            <a:off x="713585" y="329010"/>
            <a:ext cx="8205094" cy="579710"/>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p:nvPr/>
        </p:nvSpPr>
        <p:spPr>
          <a:xfrm>
            <a:off x="276534" y="865729"/>
            <a:ext cx="6390456" cy="369332"/>
          </a:xfrm>
          <a:prstGeom prst="rect">
            <a:avLst/>
          </a:prstGeom>
        </p:spPr>
        <p:txBody>
          <a:bodyPr wrap="square">
            <a:spAutoFit/>
          </a:bodyPr>
          <a:lstStyle/>
          <a:p>
            <a:r>
              <a:rPr lang="ru-RU" dirty="0">
                <a:solidFill>
                  <a:srgbClr val="C00000"/>
                </a:solidFill>
                <a:latin typeface="Arial" pitchFamily="34" charset="0"/>
              </a:rPr>
              <a:t>Съединения с шпонки</a:t>
            </a:r>
            <a:endParaRPr lang="bg-BG" dirty="0">
              <a:solidFill>
                <a:srgbClr val="C00000"/>
              </a:solidFill>
              <a:latin typeface="Arial" pitchFamily="34" charset="0"/>
            </a:endParaRPr>
          </a:p>
        </p:txBody>
      </p:sp>
      <p:sp>
        <p:nvSpPr>
          <p:cNvPr id="2" name="Rectangle 1"/>
          <p:cNvSpPr/>
          <p:nvPr/>
        </p:nvSpPr>
        <p:spPr>
          <a:xfrm>
            <a:off x="285720" y="1857364"/>
            <a:ext cx="3498778" cy="369332"/>
          </a:xfrm>
          <a:prstGeom prst="rect">
            <a:avLst/>
          </a:prstGeom>
        </p:spPr>
        <p:txBody>
          <a:bodyPr wrap="none">
            <a:spAutoFit/>
          </a:bodyPr>
          <a:lstStyle/>
          <a:p>
            <a:r>
              <a:rPr lang="bg-BG" dirty="0">
                <a:solidFill>
                  <a:srgbClr val="C00000"/>
                </a:solidFill>
                <a:latin typeface="Arial" pitchFamily="34" charset="0"/>
              </a:rPr>
              <a:t>Съединения с клинови шпонки</a:t>
            </a:r>
          </a:p>
        </p:txBody>
      </p:sp>
      <p:sp>
        <p:nvSpPr>
          <p:cNvPr id="4" name="Rectangle 3"/>
          <p:cNvSpPr/>
          <p:nvPr/>
        </p:nvSpPr>
        <p:spPr>
          <a:xfrm>
            <a:off x="214282" y="1214422"/>
            <a:ext cx="8640960" cy="646331"/>
          </a:xfrm>
          <a:prstGeom prst="rect">
            <a:avLst/>
          </a:prstGeom>
        </p:spPr>
        <p:txBody>
          <a:bodyPr wrap="square">
            <a:spAutoFit/>
          </a:bodyPr>
          <a:lstStyle/>
          <a:p>
            <a:r>
              <a:rPr lang="ru-RU" dirty="0">
                <a:latin typeface="Arial" pitchFamily="34" charset="0"/>
              </a:rPr>
              <a:t>Съединенията с клинови, призматични и сегментни шпонки се употребяват за съединяване на въртящи се машинни части</a:t>
            </a:r>
            <a:endParaRPr lang="bg-BG" dirty="0">
              <a:latin typeface="Arial" pitchFamily="34" charset="0"/>
            </a:endParaRPr>
          </a:p>
        </p:txBody>
      </p:sp>
      <p:sp>
        <p:nvSpPr>
          <p:cNvPr id="5" name="Rectangle 4"/>
          <p:cNvSpPr/>
          <p:nvPr/>
        </p:nvSpPr>
        <p:spPr>
          <a:xfrm>
            <a:off x="5292080" y="6030310"/>
            <a:ext cx="2909707" cy="369332"/>
          </a:xfrm>
          <a:prstGeom prst="rect">
            <a:avLst/>
          </a:prstGeom>
        </p:spPr>
        <p:txBody>
          <a:bodyPr wrap="none">
            <a:spAutoFit/>
          </a:bodyPr>
          <a:lstStyle/>
          <a:p>
            <a:r>
              <a:rPr lang="bg-BG" dirty="0">
                <a:latin typeface="Arial" pitchFamily="34" charset="0"/>
              </a:rPr>
              <a:t>жлебова клинова шпонка</a:t>
            </a:r>
          </a:p>
        </p:txBody>
      </p:sp>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428628"/>
          </a:xfrm>
          <a:prstGeom prst="rect">
            <a:avLst/>
          </a:prstGeom>
        </p:spPr>
        <p:txBody>
          <a:bodyPr/>
          <a:lstStyle/>
          <a:p>
            <a:pPr marL="109537" indent="0" algn="ctr">
              <a:buNone/>
            </a:pPr>
            <a:r>
              <a:rPr lang="bg-BG" sz="2200" dirty="0">
                <a:solidFill>
                  <a:srgbClr val="C00000"/>
                </a:solidFill>
                <a:latin typeface="Arial" pitchFamily="34" charset="0"/>
                <a:cs typeface="Arial" pitchFamily="34" charset="0"/>
              </a:rPr>
              <a:t>Разглобяеми съединения</a:t>
            </a:r>
          </a:p>
          <a:p>
            <a:pPr marL="109537" indent="0" algn="ctr">
              <a:buNone/>
            </a:pPr>
            <a:endParaRPr lang="bg-BG" sz="2200" dirty="0">
              <a:solidFill>
                <a:srgbClr val="C00000"/>
              </a:solidFill>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52727" y="1484784"/>
            <a:ext cx="7838545" cy="2764697"/>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642910" y="857232"/>
            <a:ext cx="4308808" cy="369332"/>
          </a:xfrm>
          <a:prstGeom prst="rect">
            <a:avLst/>
          </a:prstGeom>
        </p:spPr>
        <p:txBody>
          <a:bodyPr wrap="none">
            <a:spAutoFit/>
          </a:bodyPr>
          <a:lstStyle/>
          <a:p>
            <a:r>
              <a:rPr lang="ru-RU" dirty="0">
                <a:solidFill>
                  <a:srgbClr val="C00000"/>
                </a:solidFill>
                <a:latin typeface="Arial" pitchFamily="34" charset="0"/>
              </a:rPr>
              <a:t>Съединение с плоска клинова шпонка</a:t>
            </a:r>
            <a:endParaRPr lang="bg-BG" dirty="0">
              <a:solidFill>
                <a:srgbClr val="C00000"/>
              </a:solidFill>
              <a:latin typeface="Arial" pitchFamily="34" charset="0"/>
            </a:endParaRPr>
          </a:p>
        </p:txBody>
      </p:sp>
      <p:sp>
        <p:nvSpPr>
          <p:cNvPr id="5" name="Rectangle 4"/>
          <p:cNvSpPr/>
          <p:nvPr/>
        </p:nvSpPr>
        <p:spPr>
          <a:xfrm>
            <a:off x="642910" y="4437112"/>
            <a:ext cx="8143932" cy="2031325"/>
          </a:xfrm>
          <a:prstGeom prst="rect">
            <a:avLst/>
          </a:prstGeom>
        </p:spPr>
        <p:txBody>
          <a:bodyPr wrap="square">
            <a:spAutoFit/>
          </a:bodyPr>
          <a:lstStyle/>
          <a:p>
            <a:pPr algn="just"/>
            <a:r>
              <a:rPr lang="ru-RU" dirty="0">
                <a:latin typeface="Arial" pitchFamily="34" charset="0"/>
              </a:rPr>
              <a:t>Съединенията с клинови шпонки са напрегнати и могат да предават въртящ момент и да възприемат определена осова сила. Те възприемат добре ударни и променливи натоварвания. Основен техен недостатък е, че при монтаж се измества оста на главината на закрепвания детайл спрямо оста на вала с размер, равен на монтажната хлабина на съединението. </a:t>
            </a:r>
            <a:r>
              <a:rPr lang="ru-RU" dirty="0">
                <a:solidFill>
                  <a:srgbClr val="333399"/>
                </a:solidFill>
                <a:latin typeface="Arial" pitchFamily="34" charset="0"/>
              </a:rPr>
              <a:t>Поради тази причина те се използват в бавноходни машини и предавки</a:t>
            </a:r>
            <a:r>
              <a:rPr lang="ru-RU" dirty="0">
                <a:solidFill>
                  <a:srgbClr val="C00000"/>
                </a:solidFill>
                <a:latin typeface="Arial" pitchFamily="34" charset="0"/>
              </a:rPr>
              <a:t>.</a:t>
            </a:r>
            <a:endParaRPr lang="bg-BG" dirty="0">
              <a:solidFill>
                <a:srgbClr val="C00000"/>
              </a:solidFill>
              <a:latin typeface="Arial" pitchFamily="34" charset="0"/>
            </a:endParaRPr>
          </a:p>
        </p:txBody>
      </p:sp>
    </p:spTree>
    <p:extLst>
      <p:ext uri="{BB962C8B-B14F-4D97-AF65-F5344CB8AC3E}">
        <p14:creationId xmlns:p14="http://schemas.microsoft.com/office/powerpoint/2010/main" val="912122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348880"/>
            <a:ext cx="8480235" cy="4181189"/>
          </a:xfrm>
          <a:prstGeom prst="rect">
            <a:avLst/>
          </a:prstGeom>
          <a:ln>
            <a:noFill/>
          </a:ln>
          <a:effectLst>
            <a:outerShdw blurRad="292100" dist="139700" dir="2700000" algn="tl" rotWithShape="0">
              <a:srgbClr val="333333">
                <a:alpha val="65000"/>
              </a:srgbClr>
            </a:outerShdw>
          </a:effectLst>
        </p:spPr>
      </p:pic>
      <p:sp>
        <p:nvSpPr>
          <p:cNvPr id="6" name="Контейнер за съдържание 5"/>
          <p:cNvSpPr>
            <a:spLocks noGrp="1"/>
          </p:cNvSpPr>
          <p:nvPr>
            <p:ph sz="quarter" idx="4294967295"/>
          </p:nvPr>
        </p:nvSpPr>
        <p:spPr>
          <a:xfrm>
            <a:off x="713585" y="285728"/>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251520" y="862326"/>
            <a:ext cx="8712968" cy="1754326"/>
          </a:xfrm>
          <a:prstGeom prst="rect">
            <a:avLst/>
          </a:prstGeom>
        </p:spPr>
        <p:txBody>
          <a:bodyPr wrap="square">
            <a:spAutoFit/>
          </a:bodyPr>
          <a:lstStyle/>
          <a:p>
            <a:pPr algn="just"/>
            <a:r>
              <a:rPr lang="ru-RU" dirty="0">
                <a:solidFill>
                  <a:srgbClr val="C00000"/>
                </a:solidFill>
                <a:latin typeface="Arial" pitchFamily="34" charset="0"/>
              </a:rPr>
              <a:t>Призматичните шпонки </a:t>
            </a:r>
            <a:r>
              <a:rPr lang="ru-RU" dirty="0">
                <a:latin typeface="Arial" pitchFamily="34" charset="0"/>
              </a:rPr>
              <a:t>биват обикновени – за предаване на въртящ момент и направляващи (плъзгащи) – за предаване на въртящ момент при преместване на един от елементите. Съединенията с призматични шпонки са ненапрегнати и могат да предават само въртящ момент. Те осигуряват добро центриране на детайлите върху валовете, което позволява използването им при бързоходни машини.</a:t>
            </a:r>
            <a:endParaRPr lang="bg-BG" dirty="0">
              <a:latin typeface="Arial" pitchFamily="34" charset="0"/>
            </a:endParaRPr>
          </a:p>
        </p:txBody>
      </p:sp>
    </p:spTree>
    <p:extLst>
      <p:ext uri="{BB962C8B-B14F-4D97-AF65-F5344CB8AC3E}">
        <p14:creationId xmlns:p14="http://schemas.microsoft.com/office/powerpoint/2010/main" val="4092011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0C8568-739D-49A1-9996-2633FA579939}"/>
              </a:ext>
            </a:extLst>
          </p:cNvPr>
          <p:cNvSpPr>
            <a:spLocks noGrp="1"/>
          </p:cNvSpPr>
          <p:nvPr>
            <p:ph type="sldNum" sz="quarter" idx="12"/>
          </p:nvPr>
        </p:nvSpPr>
        <p:spPr/>
        <p:txBody>
          <a:bodyPr/>
          <a:lstStyle/>
          <a:p>
            <a:fld id="{BFE999D1-F9A4-4778-B8C7-0170286633BE}" type="slidenum">
              <a:rPr lang="bg-BG" smtClean="0"/>
              <a:pPr/>
              <a:t>36</a:t>
            </a:fld>
            <a:endParaRPr lang="bg-BG"/>
          </a:p>
        </p:txBody>
      </p:sp>
      <p:pic>
        <p:nvPicPr>
          <p:cNvPr id="5" name="Picture 4">
            <a:extLst>
              <a:ext uri="{FF2B5EF4-FFF2-40B4-BE49-F238E27FC236}">
                <a16:creationId xmlns:a16="http://schemas.microsoft.com/office/drawing/2014/main" id="{104A1BAA-7FE5-4864-9265-EC9E777B5DC0}"/>
              </a:ext>
            </a:extLst>
          </p:cNvPr>
          <p:cNvPicPr>
            <a:picLocks noChangeAspect="1"/>
          </p:cNvPicPr>
          <p:nvPr/>
        </p:nvPicPr>
        <p:blipFill>
          <a:blip r:embed="rId2"/>
          <a:stretch>
            <a:fillRect/>
          </a:stretch>
        </p:blipFill>
        <p:spPr>
          <a:xfrm>
            <a:off x="969837" y="2887836"/>
            <a:ext cx="7716963" cy="3564756"/>
          </a:xfrm>
          <a:prstGeom prst="rect">
            <a:avLst/>
          </a:prstGeom>
        </p:spPr>
      </p:pic>
      <p:pic>
        <p:nvPicPr>
          <p:cNvPr id="6" name="Picture 5">
            <a:extLst>
              <a:ext uri="{FF2B5EF4-FFF2-40B4-BE49-F238E27FC236}">
                <a16:creationId xmlns:a16="http://schemas.microsoft.com/office/drawing/2014/main" id="{7E994EAE-E1F4-4218-887B-45A1E981D8A8}"/>
              </a:ext>
            </a:extLst>
          </p:cNvPr>
          <p:cNvPicPr>
            <a:picLocks noChangeAspect="1"/>
          </p:cNvPicPr>
          <p:nvPr/>
        </p:nvPicPr>
        <p:blipFill>
          <a:blip r:embed="rId3"/>
          <a:stretch>
            <a:fillRect/>
          </a:stretch>
        </p:blipFill>
        <p:spPr>
          <a:xfrm>
            <a:off x="899468" y="122138"/>
            <a:ext cx="2276475" cy="2381250"/>
          </a:xfrm>
          <a:prstGeom prst="rect">
            <a:avLst/>
          </a:prstGeom>
        </p:spPr>
      </p:pic>
    </p:spTree>
    <p:extLst>
      <p:ext uri="{BB962C8B-B14F-4D97-AF65-F5344CB8AC3E}">
        <p14:creationId xmlns:p14="http://schemas.microsoft.com/office/powerpoint/2010/main" val="417481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27A752-B174-4EA8-90B1-6FA1B025D350}"/>
              </a:ext>
            </a:extLst>
          </p:cNvPr>
          <p:cNvSpPr>
            <a:spLocks noGrp="1"/>
          </p:cNvSpPr>
          <p:nvPr>
            <p:ph type="sldNum" sz="quarter" idx="12"/>
          </p:nvPr>
        </p:nvSpPr>
        <p:spPr/>
        <p:txBody>
          <a:bodyPr/>
          <a:lstStyle/>
          <a:p>
            <a:fld id="{BFE999D1-F9A4-4778-B8C7-0170286633BE}" type="slidenum">
              <a:rPr lang="bg-BG" smtClean="0"/>
              <a:pPr/>
              <a:t>37</a:t>
            </a:fld>
            <a:endParaRPr lang="bg-BG"/>
          </a:p>
        </p:txBody>
      </p:sp>
      <p:pic>
        <p:nvPicPr>
          <p:cNvPr id="6" name="Picture 5">
            <a:extLst>
              <a:ext uri="{FF2B5EF4-FFF2-40B4-BE49-F238E27FC236}">
                <a16:creationId xmlns:a16="http://schemas.microsoft.com/office/drawing/2014/main" id="{9EAE1AA3-F572-40CE-BAD2-BB3ACBFF234B}"/>
              </a:ext>
            </a:extLst>
          </p:cNvPr>
          <p:cNvPicPr>
            <a:picLocks noChangeAspect="1"/>
          </p:cNvPicPr>
          <p:nvPr/>
        </p:nvPicPr>
        <p:blipFill>
          <a:blip r:embed="rId3"/>
          <a:stretch>
            <a:fillRect/>
          </a:stretch>
        </p:blipFill>
        <p:spPr>
          <a:xfrm>
            <a:off x="1115616" y="2631921"/>
            <a:ext cx="6624736" cy="3483613"/>
          </a:xfrm>
          <a:prstGeom prst="rect">
            <a:avLst/>
          </a:prstGeom>
        </p:spPr>
      </p:pic>
      <p:pic>
        <p:nvPicPr>
          <p:cNvPr id="7" name="Picture 6">
            <a:extLst>
              <a:ext uri="{FF2B5EF4-FFF2-40B4-BE49-F238E27FC236}">
                <a16:creationId xmlns:a16="http://schemas.microsoft.com/office/drawing/2014/main" id="{02DC4232-A69D-44FE-B53E-28462813AE56}"/>
              </a:ext>
            </a:extLst>
          </p:cNvPr>
          <p:cNvPicPr>
            <a:picLocks noChangeAspect="1"/>
          </p:cNvPicPr>
          <p:nvPr/>
        </p:nvPicPr>
        <p:blipFill>
          <a:blip r:embed="rId4"/>
          <a:stretch>
            <a:fillRect/>
          </a:stretch>
        </p:blipFill>
        <p:spPr>
          <a:xfrm>
            <a:off x="1647194" y="6159823"/>
            <a:ext cx="5849610" cy="545777"/>
          </a:xfrm>
          <a:prstGeom prst="rect">
            <a:avLst/>
          </a:prstGeom>
        </p:spPr>
      </p:pic>
      <p:pic>
        <p:nvPicPr>
          <p:cNvPr id="9" name="Picture 8">
            <a:extLst>
              <a:ext uri="{FF2B5EF4-FFF2-40B4-BE49-F238E27FC236}">
                <a16:creationId xmlns:a16="http://schemas.microsoft.com/office/drawing/2014/main" id="{46215688-9E4D-42AF-B9D0-79722004A058}"/>
              </a:ext>
            </a:extLst>
          </p:cNvPr>
          <p:cNvPicPr>
            <a:picLocks noChangeAspect="1"/>
          </p:cNvPicPr>
          <p:nvPr/>
        </p:nvPicPr>
        <p:blipFill>
          <a:blip r:embed="rId5"/>
          <a:stretch>
            <a:fillRect/>
          </a:stretch>
        </p:blipFill>
        <p:spPr>
          <a:xfrm>
            <a:off x="70258" y="0"/>
            <a:ext cx="9003484" cy="2892152"/>
          </a:xfrm>
          <a:prstGeom prst="rect">
            <a:avLst/>
          </a:prstGeom>
        </p:spPr>
      </p:pic>
    </p:spTree>
    <p:extLst>
      <p:ext uri="{BB962C8B-B14F-4D97-AF65-F5344CB8AC3E}">
        <p14:creationId xmlns:p14="http://schemas.microsoft.com/office/powerpoint/2010/main" val="367647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3" y="1196752"/>
            <a:ext cx="5562780" cy="3600400"/>
          </a:xfrm>
          <a:prstGeom prst="rect">
            <a:avLst/>
          </a:prstGeom>
          <a:solidFill>
            <a:schemeClr val="bg2"/>
          </a:solidFill>
        </p:spPr>
      </p:pic>
      <p:sp>
        <p:nvSpPr>
          <p:cNvPr id="3" name="Rectangle 2"/>
          <p:cNvSpPr/>
          <p:nvPr/>
        </p:nvSpPr>
        <p:spPr>
          <a:xfrm>
            <a:off x="323528" y="796160"/>
            <a:ext cx="6678488" cy="369332"/>
          </a:xfrm>
          <a:prstGeom prst="rect">
            <a:avLst/>
          </a:prstGeom>
        </p:spPr>
        <p:txBody>
          <a:bodyPr wrap="square">
            <a:spAutoFit/>
          </a:bodyPr>
          <a:lstStyle/>
          <a:p>
            <a:r>
              <a:rPr lang="ru-RU" dirty="0">
                <a:latin typeface="Arial" pitchFamily="34" charset="0"/>
              </a:rPr>
              <a:t>Изчислителната схема на шпонка в напречно сечение </a:t>
            </a:r>
            <a:endParaRPr lang="bg-BG" dirty="0">
              <a:latin typeface="Arial"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6359182" y="1924163"/>
                <a:ext cx="1590244" cy="78617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𝐹</m:t>
                          </m:r>
                        </m:e>
                        <m:sub>
                          <m:r>
                            <a:rPr lang="bg-BG" sz="2400" i="1">
                              <a:latin typeface="Cambria Math"/>
                            </a:rPr>
                            <m:t>𝑡</m:t>
                          </m:r>
                        </m:sub>
                      </m:sSub>
                      <m:r>
                        <a:rPr lang="bg-BG" sz="2400" i="0">
                          <a:latin typeface="Cambria Math"/>
                        </a:rPr>
                        <m:t>=</m:t>
                      </m:r>
                      <m:f>
                        <m:fPr>
                          <m:ctrlPr>
                            <a:rPr lang="bg-BG" sz="2400" i="1">
                              <a:latin typeface="Cambria Math" panose="02040503050406030204" pitchFamily="18" charset="0"/>
                            </a:rPr>
                          </m:ctrlPr>
                        </m:fPr>
                        <m:num>
                          <m:r>
                            <a:rPr lang="bg-BG" sz="2400" i="0">
                              <a:latin typeface="Cambria Math"/>
                            </a:rPr>
                            <m:t>2</m:t>
                          </m:r>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𝑀</m:t>
                              </m:r>
                            </m:e>
                            <m:sub>
                              <m:r>
                                <a:rPr lang="bg-BG" sz="2400" i="1">
                                  <a:latin typeface="Cambria Math"/>
                                </a:rPr>
                                <m:t>𝐵</m:t>
                              </m:r>
                            </m:sub>
                          </m:sSub>
                        </m:num>
                        <m:den>
                          <m:r>
                            <a:rPr lang="bg-BG" sz="2400" i="1">
                              <a:latin typeface="Cambria Math"/>
                            </a:rPr>
                            <m:t>𝑑</m:t>
                          </m:r>
                        </m:den>
                      </m:f>
                    </m:oMath>
                  </m:oMathPara>
                </a14:m>
                <a:endParaRPr lang="bg-BG" sz="2400" dirty="0"/>
              </a:p>
            </p:txBody>
          </p:sp>
        </mc:Choice>
        <mc:Fallback xmlns="">
          <p:sp>
            <p:nvSpPr>
              <p:cNvPr id="4" name="Rectangle 3"/>
              <p:cNvSpPr>
                <a:spLocks noRot="1" noChangeAspect="1" noMove="1" noResize="1" noEditPoints="1" noAdjustHandles="1" noChangeArrowheads="1" noChangeShapeType="1" noTextEdit="1"/>
              </p:cNvSpPr>
              <p:nvPr/>
            </p:nvSpPr>
            <p:spPr>
              <a:xfrm>
                <a:off x="6359182" y="1924163"/>
                <a:ext cx="1590244" cy="786177"/>
              </a:xfrm>
              <a:prstGeom prst="rect">
                <a:avLst/>
              </a:prstGeom>
              <a:blipFill rotWithShape="1">
                <a:blip r:embed="rId3" cstate="print"/>
                <a:stretch>
                  <a:fillRect/>
                </a:stretch>
              </a:blipFill>
            </p:spPr>
            <p:txBody>
              <a:bodyPr/>
              <a:lstStyle/>
              <a:p>
                <a:r>
                  <a:rPr lang="bg-BG">
                    <a:noFill/>
                  </a:rPr>
                  <a:t> </a:t>
                </a:r>
              </a:p>
            </p:txBody>
          </p:sp>
        </mc:Fallback>
      </mc:AlternateContent>
      <p:sp>
        <p:nvSpPr>
          <p:cNvPr id="5" name="Rectangle 4"/>
          <p:cNvSpPr/>
          <p:nvPr/>
        </p:nvSpPr>
        <p:spPr>
          <a:xfrm>
            <a:off x="5421810" y="1214596"/>
            <a:ext cx="3707904" cy="646331"/>
          </a:xfrm>
          <a:prstGeom prst="rect">
            <a:avLst/>
          </a:prstGeom>
        </p:spPr>
        <p:txBody>
          <a:bodyPr wrap="square">
            <a:spAutoFit/>
          </a:bodyPr>
          <a:lstStyle/>
          <a:p>
            <a:pPr algn="just"/>
            <a:r>
              <a:rPr lang="ru-RU" dirty="0">
                <a:latin typeface="Arial" pitchFamily="34" charset="0"/>
              </a:rPr>
              <a:t>За натоварваща съединението се приема периферната сила </a:t>
            </a:r>
            <a:endParaRPr lang="bg-BG" dirty="0">
              <a:latin typeface="Arial"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6359182" y="3431180"/>
                <a:ext cx="2555315" cy="84593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𝜎</m:t>
                          </m:r>
                        </m:e>
                        <m:sub>
                          <m:r>
                            <a:rPr lang="bg-BG" sz="2400" i="0">
                              <a:latin typeface="Cambria Math"/>
                            </a:rPr>
                            <m:t>см</m:t>
                          </m:r>
                        </m:sub>
                      </m:sSub>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𝐹</m:t>
                              </m:r>
                            </m:e>
                            <m:sub>
                              <m:r>
                                <a:rPr lang="bg-BG" sz="2400" i="1">
                                  <a:latin typeface="Cambria Math"/>
                                </a:rPr>
                                <m:t>𝑡</m:t>
                              </m:r>
                            </m:sub>
                          </m:sSub>
                        </m:num>
                        <m:den>
                          <m:sSub>
                            <m:sSubPr>
                              <m:ctrlPr>
                                <a:rPr lang="bg-BG" sz="2400" i="1">
                                  <a:latin typeface="Cambria Math" panose="02040503050406030204" pitchFamily="18" charset="0"/>
                                </a:rPr>
                              </m:ctrlPr>
                            </m:sSubPr>
                            <m:e>
                              <m:r>
                                <a:rPr lang="bg-BG" sz="2400" i="1">
                                  <a:latin typeface="Cambria Math"/>
                                </a:rPr>
                                <m:t>𝑆</m:t>
                              </m:r>
                            </m:e>
                            <m:sub>
                              <m:r>
                                <a:rPr lang="bg-BG" sz="2400" i="0">
                                  <a:latin typeface="Cambria Math"/>
                                </a:rPr>
                                <m:t>см</m:t>
                              </m:r>
                            </m:sub>
                          </m:sSub>
                        </m:den>
                      </m:f>
                      <m:r>
                        <a:rPr lang="bg-BG" sz="2400" i="0">
                          <a:latin typeface="Cambria Math"/>
                        </a:rPr>
                        <m:t>≤</m:t>
                      </m:r>
                      <m:d>
                        <m:dPr>
                          <m:begChr m:val="["/>
                          <m:endChr m:val="]"/>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𝜎</m:t>
                              </m:r>
                            </m:e>
                            <m:sub>
                              <m:r>
                                <a:rPr lang="bg-BG" sz="2400" i="0">
                                  <a:latin typeface="Cambria Math"/>
                                </a:rPr>
                                <m:t>см</m:t>
                              </m:r>
                            </m:sub>
                          </m:sSub>
                        </m:e>
                      </m:d>
                    </m:oMath>
                  </m:oMathPara>
                </a14:m>
                <a:endParaRPr lang="bg-BG" sz="2400" dirty="0"/>
              </a:p>
            </p:txBody>
          </p:sp>
        </mc:Choice>
        <mc:Fallback xmlns="">
          <p:sp>
            <p:nvSpPr>
              <p:cNvPr id="8" name="Rectangle 7"/>
              <p:cNvSpPr>
                <a:spLocks noRot="1" noChangeAspect="1" noMove="1" noResize="1" noEditPoints="1" noAdjustHandles="1" noChangeArrowheads="1" noChangeShapeType="1" noTextEdit="1"/>
              </p:cNvSpPr>
              <p:nvPr/>
            </p:nvSpPr>
            <p:spPr>
              <a:xfrm>
                <a:off x="6359182" y="3431180"/>
                <a:ext cx="2555315" cy="845937"/>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776666" y="5373216"/>
                <a:ext cx="2447208" cy="891398"/>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𝜏</m:t>
                          </m:r>
                        </m:e>
                        <m:sub>
                          <m:r>
                            <a:rPr lang="bg-BG" sz="2400" i="0">
                              <a:latin typeface="Cambria Math"/>
                            </a:rPr>
                            <m:t>ср</m:t>
                          </m:r>
                        </m:sub>
                      </m:sSub>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𝐹</m:t>
                              </m:r>
                            </m:e>
                            <m:sub>
                              <m:r>
                                <a:rPr lang="bg-BG" sz="2400" i="1">
                                  <a:latin typeface="Cambria Math"/>
                                </a:rPr>
                                <m:t>𝑡</m:t>
                              </m:r>
                            </m:sub>
                          </m:sSub>
                        </m:num>
                        <m:den>
                          <m:sSub>
                            <m:sSubPr>
                              <m:ctrlPr>
                                <a:rPr lang="bg-BG" sz="2400" i="1">
                                  <a:latin typeface="Cambria Math" panose="02040503050406030204" pitchFamily="18" charset="0"/>
                                </a:rPr>
                              </m:ctrlPr>
                            </m:sSubPr>
                            <m:e>
                              <m:r>
                                <a:rPr lang="bg-BG" sz="2400" i="1">
                                  <a:latin typeface="Cambria Math"/>
                                </a:rPr>
                                <m:t>𝑆</m:t>
                              </m:r>
                            </m:e>
                            <m:sub>
                              <m:r>
                                <a:rPr lang="bg-BG" sz="2400" i="0">
                                  <a:latin typeface="Cambria Math"/>
                                </a:rPr>
                                <m:t>ср</m:t>
                              </m:r>
                            </m:sub>
                          </m:sSub>
                        </m:den>
                      </m:f>
                      <m:r>
                        <a:rPr lang="bg-BG" sz="2400" i="0">
                          <a:latin typeface="Cambria Math"/>
                        </a:rPr>
                        <m:t>≤</m:t>
                      </m:r>
                      <m:d>
                        <m:dPr>
                          <m:begChr m:val="["/>
                          <m:endChr m:val="]"/>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𝜏</m:t>
                              </m:r>
                            </m:e>
                            <m:sub>
                              <m:r>
                                <a:rPr lang="bg-BG" sz="2400" i="0">
                                  <a:latin typeface="Cambria Math"/>
                                </a:rPr>
                                <m:t>ср</m:t>
                              </m:r>
                            </m:sub>
                          </m:sSub>
                        </m:e>
                      </m:d>
                    </m:oMath>
                  </m:oMathPara>
                </a14:m>
                <a:endParaRPr lang="bg-BG" sz="2400" dirty="0"/>
              </a:p>
            </p:txBody>
          </p:sp>
        </mc:Choice>
        <mc:Fallback xmlns="">
          <p:sp>
            <p:nvSpPr>
              <p:cNvPr id="9" name="Rectangle 8"/>
              <p:cNvSpPr>
                <a:spLocks noRot="1" noChangeAspect="1" noMove="1" noResize="1" noEditPoints="1" noAdjustHandles="1" noChangeArrowheads="1" noChangeShapeType="1" noTextEdit="1"/>
              </p:cNvSpPr>
              <p:nvPr/>
            </p:nvSpPr>
            <p:spPr>
              <a:xfrm>
                <a:off x="2776666" y="5373216"/>
                <a:ext cx="2447208" cy="891398"/>
              </a:xfrm>
              <a:prstGeom prst="rect">
                <a:avLst/>
              </a:prstGeom>
              <a:blipFill rotWithShape="1">
                <a:blip r:embed="rId5"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359182" y="4566319"/>
                <a:ext cx="1976823"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𝑆</m:t>
                          </m:r>
                        </m:e>
                        <m:sub>
                          <m:r>
                            <a:rPr lang="bg-BG" sz="2400" i="0">
                              <a:latin typeface="Cambria Math"/>
                            </a:rPr>
                            <m:t>см</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𝑙</m:t>
                          </m:r>
                        </m:e>
                        <m:sub>
                          <m:r>
                            <a:rPr lang="bg-BG" sz="2400" i="1">
                              <a:latin typeface="Cambria Math"/>
                            </a:rPr>
                            <m:t>𝑃</m:t>
                          </m:r>
                        </m:sub>
                      </m:sSub>
                      <m:r>
                        <m:rPr>
                          <m:nor/>
                        </m:rPr>
                        <a:rPr lang="bg-BG" sz="2400" i="1">
                          <a:latin typeface="Cambria Math"/>
                        </a:rPr>
                        <m:t> </m:t>
                      </m:r>
                      <m:f>
                        <m:fPr>
                          <m:type m:val="lin"/>
                          <m:ctrlPr>
                            <a:rPr lang="bg-BG" sz="2400" i="1">
                              <a:latin typeface="Cambria Math" panose="02040503050406030204" pitchFamily="18" charset="0"/>
                            </a:rPr>
                          </m:ctrlPr>
                        </m:fPr>
                        <m:num>
                          <m:r>
                            <a:rPr lang="bg-BG" sz="2400" i="1">
                              <a:latin typeface="Cambria Math"/>
                            </a:rPr>
                            <m:t>h</m:t>
                          </m:r>
                        </m:num>
                        <m:den>
                          <m:r>
                            <a:rPr lang="bg-BG" sz="2400" i="0">
                              <a:latin typeface="Cambria Math"/>
                            </a:rPr>
                            <m:t>2</m:t>
                          </m:r>
                        </m:den>
                      </m:f>
                    </m:oMath>
                  </m:oMathPara>
                </a14:m>
                <a:endParaRPr lang="bg-BG" sz="2400" dirty="0"/>
              </a:p>
            </p:txBody>
          </p:sp>
        </mc:Choice>
        <mc:Fallback xmlns="">
          <p:sp>
            <p:nvSpPr>
              <p:cNvPr id="10" name="Rectangle 9"/>
              <p:cNvSpPr>
                <a:spLocks noRot="1" noChangeAspect="1" noMove="1" noResize="1" noEditPoints="1" noAdjustHandles="1" noChangeArrowheads="1" noChangeShapeType="1" noTextEdit="1"/>
              </p:cNvSpPr>
              <p:nvPr/>
            </p:nvSpPr>
            <p:spPr>
              <a:xfrm>
                <a:off x="6359182" y="4566319"/>
                <a:ext cx="1976823" cy="461665"/>
              </a:xfrm>
              <a:prstGeom prst="rect">
                <a:avLst/>
              </a:prstGeom>
              <a:blipFill rotWithShape="1">
                <a:blip r:embed="rId6" cstate="print"/>
                <a:stretch>
                  <a:fillRect t="-128947" r="-33333"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58767" y="5621810"/>
                <a:ext cx="1548886" cy="49481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𝑆</m:t>
                          </m:r>
                        </m:e>
                        <m:sub>
                          <m:r>
                            <a:rPr lang="bg-BG" sz="2400" i="0">
                              <a:latin typeface="Cambria Math"/>
                            </a:rPr>
                            <m:t>ср</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𝑙</m:t>
                          </m:r>
                        </m:e>
                        <m:sub>
                          <m:r>
                            <a:rPr lang="bg-BG" sz="2400" i="1">
                              <a:latin typeface="Cambria Math"/>
                            </a:rPr>
                            <m:t>𝑝</m:t>
                          </m:r>
                        </m:sub>
                      </m:sSub>
                      <m:r>
                        <m:rPr>
                          <m:nor/>
                        </m:rPr>
                        <a:rPr lang="bg-BG" sz="2400" i="1">
                          <a:latin typeface="Cambria Math"/>
                        </a:rPr>
                        <m:t> </m:t>
                      </m:r>
                      <m:r>
                        <a:rPr lang="bg-BG" sz="2400" i="1">
                          <a:latin typeface="Cambria Math"/>
                        </a:rPr>
                        <m:t>𝑏</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5558767" y="5621810"/>
                <a:ext cx="1548886" cy="494815"/>
              </a:xfrm>
              <a:prstGeom prst="rect">
                <a:avLst/>
              </a:prstGeom>
              <a:blipFill rotWithShape="1">
                <a:blip r:embed="rId7" cstate="print"/>
                <a:stretch>
                  <a:fillRect b="-7407"/>
                </a:stretch>
              </a:blipFill>
            </p:spPr>
            <p:txBody>
              <a:bodyPr/>
              <a:lstStyle/>
              <a:p>
                <a:r>
                  <a:rPr lang="bg-BG">
                    <a:noFill/>
                  </a:rPr>
                  <a:t> </a:t>
                </a:r>
              </a:p>
            </p:txBody>
          </p:sp>
        </mc:Fallback>
      </mc:AlternateContent>
    </p:spTree>
    <p:extLst>
      <p:ext uri="{BB962C8B-B14F-4D97-AF65-F5344CB8AC3E}">
        <p14:creationId xmlns:p14="http://schemas.microsoft.com/office/powerpoint/2010/main" val="1818895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7173"/>
            <a:ext cx="8886970" cy="3386102"/>
          </a:xfrm>
          <a:prstGeom prst="rect">
            <a:avLst/>
          </a:prstGeom>
          <a:ln>
            <a:noFill/>
          </a:ln>
          <a:effectLst>
            <a:outerShdw blurRad="292100" dist="139700" dir="2700000" algn="tl" rotWithShape="0">
              <a:srgbClr val="333333">
                <a:alpha val="65000"/>
              </a:srgbClr>
            </a:outerShdw>
          </a:effectLst>
        </p:spPr>
      </p:pic>
      <p:sp>
        <p:nvSpPr>
          <p:cNvPr id="6" name="Контейнер за съдържание 5"/>
          <p:cNvSpPr>
            <a:spLocks noGrp="1"/>
          </p:cNvSpPr>
          <p:nvPr>
            <p:ph sz="quarter" idx="4294967295"/>
          </p:nvPr>
        </p:nvSpPr>
        <p:spPr>
          <a:xfrm>
            <a:off x="383577" y="-96"/>
            <a:ext cx="8205094" cy="579710"/>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160675" y="394948"/>
            <a:ext cx="3995004" cy="369332"/>
          </a:xfrm>
          <a:prstGeom prst="rect">
            <a:avLst/>
          </a:prstGeom>
        </p:spPr>
        <p:txBody>
          <a:bodyPr wrap="none">
            <a:spAutoFit/>
          </a:bodyPr>
          <a:lstStyle/>
          <a:p>
            <a:r>
              <a:rPr lang="bg-BG" dirty="0">
                <a:solidFill>
                  <a:srgbClr val="C00000"/>
                </a:solidFill>
                <a:latin typeface="Arial" pitchFamily="34" charset="0"/>
              </a:rPr>
              <a:t>Съединения със сегментна шпонка</a:t>
            </a:r>
          </a:p>
        </p:txBody>
      </p:sp>
      <p:sp>
        <p:nvSpPr>
          <p:cNvPr id="4" name="Donut 3"/>
          <p:cNvSpPr/>
          <p:nvPr/>
        </p:nvSpPr>
        <p:spPr>
          <a:xfrm>
            <a:off x="2276799" y="1844824"/>
            <a:ext cx="2503853" cy="2304256"/>
          </a:xfrm>
          <a:prstGeom prst="donut">
            <a:avLst>
              <a:gd name="adj" fmla="val 49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endParaRPr>
          </a:p>
        </p:txBody>
      </p:sp>
      <p:sp>
        <p:nvSpPr>
          <p:cNvPr id="5" name="Rectangle 4"/>
          <p:cNvSpPr/>
          <p:nvPr/>
        </p:nvSpPr>
        <p:spPr>
          <a:xfrm>
            <a:off x="160675" y="4725144"/>
            <a:ext cx="4113626" cy="1477328"/>
          </a:xfrm>
          <a:prstGeom prst="rect">
            <a:avLst/>
          </a:prstGeom>
        </p:spPr>
        <p:txBody>
          <a:bodyPr wrap="square">
            <a:spAutoFit/>
          </a:bodyPr>
          <a:lstStyle/>
          <a:p>
            <a:pPr algn="just"/>
            <a:r>
              <a:rPr lang="ru-RU" dirty="0"/>
              <a:t>Съединенията със сегментни шпонки са ненапрегнати и могат да предават само въртящ момент. Те се използват при предаване на малки въртящи моменти. </a:t>
            </a:r>
            <a:endParaRPr lang="bg-BG" dirty="0"/>
          </a:p>
        </p:txBody>
      </p:sp>
      <p:pic>
        <p:nvPicPr>
          <p:cNvPr id="16" name="Picture 15">
            <a:extLst>
              <a:ext uri="{FF2B5EF4-FFF2-40B4-BE49-F238E27FC236}">
                <a16:creationId xmlns:a16="http://schemas.microsoft.com/office/drawing/2014/main" id="{5709F629-600E-4A47-993F-0CEA2CED7CD1}"/>
              </a:ext>
            </a:extLst>
          </p:cNvPr>
          <p:cNvPicPr>
            <a:picLocks noChangeAspect="1"/>
          </p:cNvPicPr>
          <p:nvPr/>
        </p:nvPicPr>
        <p:blipFill>
          <a:blip r:embed="rId3"/>
          <a:stretch>
            <a:fillRect/>
          </a:stretch>
        </p:blipFill>
        <p:spPr>
          <a:xfrm>
            <a:off x="4435225" y="4451638"/>
            <a:ext cx="4536504" cy="2209716"/>
          </a:xfrm>
          <a:prstGeom prst="rect">
            <a:avLst/>
          </a:prstGeom>
        </p:spPr>
      </p:pic>
    </p:spTree>
    <p:extLst>
      <p:ext uri="{BB962C8B-B14F-4D97-AF65-F5344CB8AC3E}">
        <p14:creationId xmlns:p14="http://schemas.microsoft.com/office/powerpoint/2010/main" val="349981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7D66-59FA-400F-8621-BC9073CC32CA}"/>
              </a:ext>
            </a:extLst>
          </p:cNvPr>
          <p:cNvSpPr>
            <a:spLocks noGrp="1"/>
          </p:cNvSpPr>
          <p:nvPr>
            <p:ph type="title"/>
          </p:nvPr>
        </p:nvSpPr>
        <p:spPr>
          <a:xfrm>
            <a:off x="457200" y="274638"/>
            <a:ext cx="8229600" cy="634082"/>
          </a:xfrm>
        </p:spPr>
        <p:txBody>
          <a:bodyPr/>
          <a:lstStyle/>
          <a:p>
            <a:r>
              <a:rPr lang="bg-BG" sz="2400" dirty="0">
                <a:solidFill>
                  <a:srgbClr val="C00000"/>
                </a:solidFill>
                <a:latin typeface="Arial" panose="020B0604020202020204" pitchFamily="34" charset="0"/>
                <a:cs typeface="Arial" panose="020B0604020202020204" pitchFamily="34" charset="0"/>
              </a:rPr>
              <a:t>Нитоване</a:t>
            </a:r>
            <a:endParaRPr lang="en-US" sz="2400"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3C3EE7-DA20-41AE-AC9B-E0658F62D288}"/>
              </a:ext>
            </a:extLst>
          </p:cNvPr>
          <p:cNvSpPr>
            <a:spLocks noGrp="1"/>
          </p:cNvSpPr>
          <p:nvPr>
            <p:ph type="sldNum" sz="quarter" idx="12"/>
          </p:nvPr>
        </p:nvSpPr>
        <p:spPr/>
        <p:txBody>
          <a:bodyPr/>
          <a:lstStyle/>
          <a:p>
            <a:fld id="{BFE999D1-F9A4-4778-B8C7-0170286633BE}" type="slidenum">
              <a:rPr lang="bg-BG" smtClean="0"/>
              <a:pPr/>
              <a:t>4</a:t>
            </a:fld>
            <a:endParaRPr lang="bg-BG"/>
          </a:p>
        </p:txBody>
      </p:sp>
      <p:pic>
        <p:nvPicPr>
          <p:cNvPr id="5" name="Picture 4" descr="Zanitvane">
            <a:extLst>
              <a:ext uri="{FF2B5EF4-FFF2-40B4-BE49-F238E27FC236}">
                <a16:creationId xmlns:a16="http://schemas.microsoft.com/office/drawing/2014/main" id="{8A35AE00-2FB9-4291-B386-E7341D53A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619" y="1340768"/>
            <a:ext cx="3888430" cy="4769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B78A1E-483C-49CB-8A6E-5C26031BA254}"/>
              </a:ext>
            </a:extLst>
          </p:cNvPr>
          <p:cNvPicPr>
            <a:picLocks noChangeAspect="1"/>
          </p:cNvPicPr>
          <p:nvPr/>
        </p:nvPicPr>
        <p:blipFill>
          <a:blip r:embed="rId3"/>
          <a:stretch>
            <a:fillRect/>
          </a:stretch>
        </p:blipFill>
        <p:spPr>
          <a:xfrm>
            <a:off x="457200" y="1215801"/>
            <a:ext cx="3579891" cy="5032600"/>
          </a:xfrm>
          <a:prstGeom prst="rect">
            <a:avLst/>
          </a:prstGeom>
        </p:spPr>
      </p:pic>
    </p:spTree>
    <p:extLst>
      <p:ext uri="{BB962C8B-B14F-4D97-AF65-F5344CB8AC3E}">
        <p14:creationId xmlns:p14="http://schemas.microsoft.com/office/powerpoint/2010/main" val="395415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357190"/>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1357298"/>
            <a:ext cx="5787893" cy="3960440"/>
          </a:xfrm>
          <a:prstGeom prst="rect">
            <a:avLst/>
          </a:prstGeom>
        </p:spPr>
      </p:pic>
      <p:sp>
        <p:nvSpPr>
          <p:cNvPr id="8" name="Rectangle 7"/>
          <p:cNvSpPr/>
          <p:nvPr/>
        </p:nvSpPr>
        <p:spPr>
          <a:xfrm>
            <a:off x="467544" y="875978"/>
            <a:ext cx="8568952" cy="369332"/>
          </a:xfrm>
          <a:prstGeom prst="rect">
            <a:avLst/>
          </a:prstGeom>
        </p:spPr>
        <p:txBody>
          <a:bodyPr wrap="square">
            <a:spAutoFit/>
          </a:bodyPr>
          <a:lstStyle/>
          <a:p>
            <a:r>
              <a:rPr lang="ru-RU" dirty="0">
                <a:latin typeface="Arial" pitchFamily="34" charset="0"/>
              </a:rPr>
              <a:t>Изчислителната схема на съединение със сегментна шпонка</a:t>
            </a:r>
            <a:endParaRPr lang="bg-BG" dirty="0">
              <a:latin typeface="Arial" pitchFamily="34" charset="0"/>
            </a:endParaRPr>
          </a:p>
        </p:txBody>
      </p:sp>
      <p:sp>
        <p:nvSpPr>
          <p:cNvPr id="9" name="Rectangle 8"/>
          <p:cNvSpPr/>
          <p:nvPr/>
        </p:nvSpPr>
        <p:spPr>
          <a:xfrm>
            <a:off x="5796136" y="1263715"/>
            <a:ext cx="3347864" cy="923330"/>
          </a:xfrm>
          <a:prstGeom prst="rect">
            <a:avLst/>
          </a:prstGeom>
        </p:spPr>
        <p:txBody>
          <a:bodyPr wrap="square">
            <a:spAutoFit/>
          </a:bodyPr>
          <a:lstStyle/>
          <a:p>
            <a:r>
              <a:rPr lang="ru-RU" dirty="0">
                <a:latin typeface="Arial" pitchFamily="34" charset="0"/>
              </a:rPr>
              <a:t>Проверяват се напреженията: на смачкване, на срязване и на огъване по </a:t>
            </a:r>
            <a:endParaRPr lang="bg-BG" dirty="0">
              <a:latin typeface="Arial"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228184" y="2732784"/>
                <a:ext cx="2803140" cy="897490"/>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𝜎</m:t>
                          </m:r>
                        </m:e>
                        <m:sub>
                          <m:r>
                            <a:rPr lang="bg-BG" sz="2400" i="0">
                              <a:latin typeface="Cambria Math"/>
                            </a:rPr>
                            <m:t>ог</m:t>
                          </m:r>
                        </m:sub>
                      </m:sSub>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𝑀</m:t>
                              </m:r>
                            </m:e>
                            <m:sub>
                              <m:r>
                                <a:rPr lang="bg-BG" sz="2400" i="0">
                                  <a:latin typeface="Cambria Math"/>
                                </a:rPr>
                                <m:t>ог,</m:t>
                              </m:r>
                              <m:r>
                                <m:rPr>
                                  <m:nor/>
                                </m:rPr>
                                <a:rPr lang="bg-BG" sz="2400" i="1">
                                  <a:latin typeface="Cambria Math"/>
                                </a:rPr>
                                <m:t> </m:t>
                              </m:r>
                              <m:r>
                                <a:rPr lang="bg-BG" sz="2400" i="1">
                                  <a:latin typeface="Cambria Math"/>
                                </a:rPr>
                                <m:t>𝑦</m:t>
                              </m:r>
                            </m:sub>
                          </m:sSub>
                        </m:num>
                        <m:den>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𝑦</m:t>
                              </m:r>
                            </m:sub>
                          </m:sSub>
                        </m:den>
                      </m:f>
                      <m:r>
                        <a:rPr lang="bg-BG" sz="2400" i="0">
                          <a:latin typeface="Cambria Math"/>
                        </a:rPr>
                        <m:t>≤</m:t>
                      </m:r>
                      <m:d>
                        <m:dPr>
                          <m:begChr m:val="["/>
                          <m:endChr m:val="]"/>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𝜎</m:t>
                              </m:r>
                            </m:e>
                            <m:sub>
                              <m:r>
                                <a:rPr lang="bg-BG" sz="2400" i="0">
                                  <a:latin typeface="Cambria Math"/>
                                </a:rPr>
                                <m:t>ог</m:t>
                              </m:r>
                            </m:sub>
                          </m:sSub>
                        </m:e>
                      </m:d>
                    </m:oMath>
                  </m:oMathPara>
                </a14:m>
                <a:endParaRPr lang="bg-BG"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28184" y="2732784"/>
                <a:ext cx="2803140" cy="897490"/>
              </a:xfrm>
              <a:prstGeom prst="rect">
                <a:avLst/>
              </a:prstGeom>
              <a:blipFill rotWithShape="1">
                <a:blip r:embed="rId4" cstate="print"/>
                <a:stretch>
                  <a:fillRect/>
                </a:stretch>
              </a:blipFill>
            </p:spPr>
            <p:txBody>
              <a:bodyPr/>
              <a:lstStyle/>
              <a:p>
                <a:r>
                  <a:rPr lang="bg-BG">
                    <a:noFill/>
                  </a:rPr>
                  <a:t> </a:t>
                </a:r>
              </a:p>
            </p:txBody>
          </p:sp>
        </mc:Fallback>
      </mc:AlternateContent>
      <p:sp>
        <p:nvSpPr>
          <p:cNvPr id="12" name="Rectangle 11"/>
          <p:cNvSpPr/>
          <p:nvPr/>
        </p:nvSpPr>
        <p:spPr>
          <a:xfrm>
            <a:off x="5761816" y="4797152"/>
            <a:ext cx="3326686" cy="646331"/>
          </a:xfrm>
          <a:prstGeom prst="rect">
            <a:avLst/>
          </a:prstGeom>
        </p:spPr>
        <p:txBody>
          <a:bodyPr wrap="square">
            <a:spAutoFit/>
          </a:bodyPr>
          <a:lstStyle/>
          <a:p>
            <a:r>
              <a:rPr lang="bg-BG" dirty="0">
                <a:latin typeface="Arial" pitchFamily="34" charset="0"/>
              </a:rPr>
              <a:t>е огъващ момент спрямо оста</a:t>
            </a:r>
            <a:r>
              <a:rPr lang="bg-BG" i="1" dirty="0">
                <a:latin typeface="Arial" pitchFamily="34" charset="0"/>
              </a:rPr>
              <a:t> </a:t>
            </a:r>
            <a:r>
              <a:rPr lang="en-US" i="1" dirty="0">
                <a:latin typeface="Arial" pitchFamily="34" charset="0"/>
              </a:rPr>
              <a:t>y</a:t>
            </a:r>
            <a:endParaRPr lang="bg-BG" i="1" dirty="0">
              <a:latin typeface="Arial" pitchFamily="34" charset="0"/>
            </a:endParaRPr>
          </a:p>
        </p:txBody>
      </p:sp>
      <mc:AlternateContent xmlns:mc="http://schemas.openxmlformats.org/markup-compatibility/2006" xmlns:a14="http://schemas.microsoft.com/office/drawing/2010/main">
        <mc:Choice Requires="a14">
          <p:sp>
            <p:nvSpPr>
              <p:cNvPr id="14" name="Rectangle 13"/>
              <p:cNvSpPr/>
              <p:nvPr/>
            </p:nvSpPr>
            <p:spPr>
              <a:xfrm>
                <a:off x="1213538" y="5825589"/>
                <a:ext cx="1877630" cy="498278"/>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𝑦</m:t>
                          </m:r>
                        </m:sub>
                      </m:sSub>
                      <m:r>
                        <a:rPr lang="bg-BG" sz="2400" i="0">
                          <a:latin typeface="Cambria Math"/>
                        </a:rPr>
                        <m:t>=</m:t>
                      </m:r>
                      <m:f>
                        <m:fPr>
                          <m:type m:val="lin"/>
                          <m:ctrlPr>
                            <a:rPr lang="bg-BG" sz="2400" i="1">
                              <a:latin typeface="Cambria Math" panose="02040503050406030204" pitchFamily="18" charset="0"/>
                            </a:rPr>
                          </m:ctrlPr>
                        </m:fPr>
                        <m:num>
                          <m:r>
                            <a:rPr lang="bg-BG" sz="2400" i="1">
                              <a:latin typeface="Cambria Math"/>
                            </a:rPr>
                            <m:t>𝑙</m:t>
                          </m:r>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𝑏</m:t>
                              </m:r>
                            </m:e>
                            <m:sup>
                              <m:r>
                                <a:rPr lang="bg-BG" sz="2400" i="0">
                                  <a:latin typeface="Cambria Math"/>
                                </a:rPr>
                                <m:t>2</m:t>
                              </m:r>
                            </m:sup>
                          </m:sSup>
                        </m:num>
                        <m:den>
                          <m:r>
                            <a:rPr lang="bg-BG" sz="2400" i="0">
                              <a:latin typeface="Cambria Math"/>
                            </a:rPr>
                            <m:t>6</m:t>
                          </m:r>
                        </m:den>
                      </m:f>
                    </m:oMath>
                  </m:oMathPara>
                </a14:m>
                <a:endParaRPr lang="bg-BG" sz="2400" dirty="0"/>
              </a:p>
            </p:txBody>
          </p:sp>
        </mc:Choice>
        <mc:Fallback xmlns="">
          <p:sp>
            <p:nvSpPr>
              <p:cNvPr id="14" name="Rectangle 13"/>
              <p:cNvSpPr>
                <a:spLocks noRot="1" noChangeAspect="1" noMove="1" noResize="1" noEditPoints="1" noAdjustHandles="1" noChangeArrowheads="1" noChangeShapeType="1" noTextEdit="1"/>
              </p:cNvSpPr>
              <p:nvPr/>
            </p:nvSpPr>
            <p:spPr>
              <a:xfrm>
                <a:off x="1213538" y="5825589"/>
                <a:ext cx="1877630" cy="498278"/>
              </a:xfrm>
              <a:prstGeom prst="rect">
                <a:avLst/>
              </a:prstGeom>
              <a:blipFill rotWithShape="1">
                <a:blip r:embed="rId6" cstate="print"/>
                <a:stretch>
                  <a:fillRect t="-114815" r="-34740" b="-175309"/>
                </a:stretch>
              </a:blipFill>
            </p:spPr>
            <p:txBody>
              <a:bodyPr/>
              <a:lstStyle/>
              <a:p>
                <a:r>
                  <a:rPr lang="bg-BG">
                    <a:noFill/>
                  </a:rPr>
                  <a:t> </a:t>
                </a:r>
              </a:p>
            </p:txBody>
          </p:sp>
        </mc:Fallback>
      </mc:AlternateContent>
      <p:sp>
        <p:nvSpPr>
          <p:cNvPr id="24" name="Rectangle 23"/>
          <p:cNvSpPr/>
          <p:nvPr/>
        </p:nvSpPr>
        <p:spPr>
          <a:xfrm>
            <a:off x="3350450" y="5834120"/>
            <a:ext cx="5680874" cy="369332"/>
          </a:xfrm>
          <a:prstGeom prst="rect">
            <a:avLst/>
          </a:prstGeom>
        </p:spPr>
        <p:txBody>
          <a:bodyPr wrap="square">
            <a:spAutoFit/>
          </a:bodyPr>
          <a:lstStyle/>
          <a:p>
            <a:r>
              <a:rPr lang="bg-BG" dirty="0">
                <a:latin typeface="Arial" pitchFamily="34" charset="0"/>
              </a:rPr>
              <a:t>е осов съпротивителен </a:t>
            </a:r>
            <a:r>
              <a:rPr lang="en-US" dirty="0">
                <a:latin typeface="Arial" pitchFamily="34" charset="0"/>
              </a:rPr>
              <a:t> </a:t>
            </a:r>
            <a:r>
              <a:rPr lang="bg-BG" dirty="0">
                <a:latin typeface="Arial" pitchFamily="34" charset="0"/>
              </a:rPr>
              <a:t> момент спрямо оста</a:t>
            </a:r>
            <a:r>
              <a:rPr lang="bg-BG" i="1" dirty="0">
                <a:latin typeface="Arial" pitchFamily="34" charset="0"/>
              </a:rPr>
              <a:t> </a:t>
            </a:r>
            <a:r>
              <a:rPr lang="en-US" i="1" dirty="0">
                <a:latin typeface="Arial" pitchFamily="34" charset="0"/>
              </a:rPr>
              <a:t>y</a:t>
            </a:r>
            <a:endParaRPr lang="bg-BG" i="1" dirty="0">
              <a:latin typeface="Arial" pitchFamily="34" charset="0"/>
            </a:endParaRPr>
          </a:p>
        </p:txBody>
      </p:sp>
    </p:spTree>
    <p:extLst>
      <p:ext uri="{BB962C8B-B14F-4D97-AF65-F5344CB8AC3E}">
        <p14:creationId xmlns:p14="http://schemas.microsoft.com/office/powerpoint/2010/main" val="4170785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p:bldP spid="14" grpId="0" animBg="1"/>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p:nvPr/>
        </p:nvSpPr>
        <p:spPr>
          <a:xfrm>
            <a:off x="357158" y="857232"/>
            <a:ext cx="6390456" cy="369332"/>
          </a:xfrm>
          <a:prstGeom prst="rect">
            <a:avLst/>
          </a:prstGeom>
        </p:spPr>
        <p:txBody>
          <a:bodyPr wrap="square">
            <a:spAutoFit/>
          </a:bodyPr>
          <a:lstStyle/>
          <a:p>
            <a:r>
              <a:rPr lang="ru-RU" dirty="0">
                <a:solidFill>
                  <a:srgbClr val="C00000"/>
                </a:solidFill>
                <a:latin typeface="Arial" pitchFamily="34" charset="0"/>
              </a:rPr>
              <a:t>Съединения с профилирани валове</a:t>
            </a:r>
            <a:endParaRPr lang="bg-BG" dirty="0">
              <a:solidFill>
                <a:srgbClr val="C00000"/>
              </a:solidFill>
              <a:latin typeface="Arial" pitchFamily="34" charset="0"/>
            </a:endParaRPr>
          </a:p>
        </p:txBody>
      </p:sp>
      <p:sp>
        <p:nvSpPr>
          <p:cNvPr id="2" name="Rectangle 1"/>
          <p:cNvSpPr/>
          <p:nvPr/>
        </p:nvSpPr>
        <p:spPr>
          <a:xfrm>
            <a:off x="318301" y="1235061"/>
            <a:ext cx="8568952" cy="2308324"/>
          </a:xfrm>
          <a:prstGeom prst="rect">
            <a:avLst/>
          </a:prstGeom>
        </p:spPr>
        <p:txBody>
          <a:bodyPr wrap="square">
            <a:spAutoFit/>
          </a:bodyPr>
          <a:lstStyle/>
          <a:p>
            <a:pPr algn="just"/>
            <a:r>
              <a:rPr lang="ru-RU" dirty="0">
                <a:latin typeface="Arial" pitchFamily="34" charset="0"/>
              </a:rPr>
              <a:t>Съединенията с профилирани валове се използват за свързване на оси и валове със закрепени върху тях елементи при повишени натоварвания и когато е необходимо да се осигури по-добро центроване на съединяваните части и по-добро водене при относителни осови премествания. За тях е характерно, че не се използват допълнителни свързващи елементи, както е при съединенията с клинови, призматични и сегментни шпонки. Съединяването на елементите става по повърхнини с различна форма - специален профил в напречното сечение, откъдето идва и названието им.</a:t>
            </a:r>
            <a:endParaRPr lang="bg-BG" dirty="0">
              <a:latin typeface="Arial"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868144" y="3645024"/>
            <a:ext cx="2848732" cy="310125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20" y="4143380"/>
            <a:ext cx="4623825" cy="1100330"/>
          </a:xfrm>
          <a:prstGeom prst="rect">
            <a:avLst/>
          </a:prstGeom>
        </p:spPr>
      </p:pic>
      <p:sp>
        <p:nvSpPr>
          <p:cNvPr id="5" name="Rectangle 4"/>
          <p:cNvSpPr/>
          <p:nvPr/>
        </p:nvSpPr>
        <p:spPr>
          <a:xfrm>
            <a:off x="714348" y="3786190"/>
            <a:ext cx="3446263" cy="369332"/>
          </a:xfrm>
          <a:prstGeom prst="rect">
            <a:avLst/>
          </a:prstGeom>
        </p:spPr>
        <p:txBody>
          <a:bodyPr wrap="square">
            <a:spAutoFit/>
          </a:bodyPr>
          <a:lstStyle/>
          <a:p>
            <a:r>
              <a:rPr lang="bg-BG" dirty="0">
                <a:latin typeface="Arial" pitchFamily="34" charset="0"/>
              </a:rPr>
              <a:t>Видове шлицови валове</a:t>
            </a:r>
          </a:p>
        </p:txBody>
      </p:sp>
      <p:sp>
        <p:nvSpPr>
          <p:cNvPr id="8" name="Rectangle 7"/>
          <p:cNvSpPr/>
          <p:nvPr/>
        </p:nvSpPr>
        <p:spPr>
          <a:xfrm>
            <a:off x="214282" y="5500702"/>
            <a:ext cx="3704211" cy="1200329"/>
          </a:xfrm>
          <a:prstGeom prst="rect">
            <a:avLst/>
          </a:prstGeom>
        </p:spPr>
        <p:txBody>
          <a:bodyPr wrap="square">
            <a:spAutoFit/>
          </a:bodyPr>
          <a:lstStyle/>
          <a:p>
            <a:r>
              <a:rPr lang="ru-RU" dirty="0">
                <a:latin typeface="Arial" pitchFamily="34" charset="0"/>
              </a:rPr>
              <a:t>Оразмеряването на шлицовите съединения става подобно на шпонковите на смачкване, на срязване и на огъване</a:t>
            </a:r>
            <a:endParaRPr lang="bg-BG" dirty="0">
              <a:latin typeface="Arial" pitchFamily="34" charset="0"/>
            </a:endParaRPr>
          </a:p>
        </p:txBody>
      </p:sp>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CF0FF1-8BD4-403D-B08D-A52962AAFB99}"/>
              </a:ext>
            </a:extLst>
          </p:cNvPr>
          <p:cNvSpPr>
            <a:spLocks noGrp="1"/>
          </p:cNvSpPr>
          <p:nvPr>
            <p:ph type="sldNum" sz="quarter" idx="12"/>
          </p:nvPr>
        </p:nvSpPr>
        <p:spPr/>
        <p:txBody>
          <a:bodyPr/>
          <a:lstStyle/>
          <a:p>
            <a:fld id="{BFE999D1-F9A4-4778-B8C7-0170286633BE}" type="slidenum">
              <a:rPr lang="bg-BG" smtClean="0"/>
              <a:pPr/>
              <a:t>42</a:t>
            </a:fld>
            <a:endParaRPr lang="bg-BG"/>
          </a:p>
        </p:txBody>
      </p:sp>
      <p:pic>
        <p:nvPicPr>
          <p:cNvPr id="6" name="Picture 5">
            <a:extLst>
              <a:ext uri="{FF2B5EF4-FFF2-40B4-BE49-F238E27FC236}">
                <a16:creationId xmlns:a16="http://schemas.microsoft.com/office/drawing/2014/main" id="{BCD5DDA7-F135-410C-B19E-74D9AD34523A}"/>
              </a:ext>
            </a:extLst>
          </p:cNvPr>
          <p:cNvPicPr>
            <a:picLocks noChangeAspect="1"/>
          </p:cNvPicPr>
          <p:nvPr/>
        </p:nvPicPr>
        <p:blipFill>
          <a:blip r:embed="rId2"/>
          <a:stretch>
            <a:fillRect/>
          </a:stretch>
        </p:blipFill>
        <p:spPr>
          <a:xfrm>
            <a:off x="-30459" y="0"/>
            <a:ext cx="4962500" cy="3486241"/>
          </a:xfrm>
          <a:prstGeom prst="rect">
            <a:avLst/>
          </a:prstGeom>
        </p:spPr>
      </p:pic>
      <p:pic>
        <p:nvPicPr>
          <p:cNvPr id="7" name="Picture 6">
            <a:extLst>
              <a:ext uri="{FF2B5EF4-FFF2-40B4-BE49-F238E27FC236}">
                <a16:creationId xmlns:a16="http://schemas.microsoft.com/office/drawing/2014/main" id="{352A74FD-F494-452D-A672-007FA2801CBF}"/>
              </a:ext>
            </a:extLst>
          </p:cNvPr>
          <p:cNvPicPr>
            <a:picLocks noChangeAspect="1"/>
          </p:cNvPicPr>
          <p:nvPr/>
        </p:nvPicPr>
        <p:blipFill>
          <a:blip r:embed="rId3"/>
          <a:stretch>
            <a:fillRect/>
          </a:stretch>
        </p:blipFill>
        <p:spPr>
          <a:xfrm>
            <a:off x="3419873" y="3327996"/>
            <a:ext cx="5703044" cy="3530004"/>
          </a:xfrm>
          <a:prstGeom prst="rect">
            <a:avLst/>
          </a:prstGeom>
        </p:spPr>
      </p:pic>
    </p:spTree>
    <p:extLst>
      <p:ext uri="{BB962C8B-B14F-4D97-AF65-F5344CB8AC3E}">
        <p14:creationId xmlns:p14="http://schemas.microsoft.com/office/powerpoint/2010/main" val="367150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59394" y="113818"/>
            <a:ext cx="8205094" cy="571504"/>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p:nvPr/>
        </p:nvSpPr>
        <p:spPr>
          <a:xfrm>
            <a:off x="255216" y="586678"/>
            <a:ext cx="6390456" cy="369332"/>
          </a:xfrm>
          <a:prstGeom prst="rect">
            <a:avLst/>
          </a:prstGeom>
        </p:spPr>
        <p:txBody>
          <a:bodyPr wrap="square">
            <a:spAutoFit/>
          </a:bodyPr>
          <a:lstStyle/>
          <a:p>
            <a:r>
              <a:rPr lang="ru-RU" dirty="0">
                <a:solidFill>
                  <a:srgbClr val="C00000"/>
                </a:solidFill>
                <a:latin typeface="Arial" pitchFamily="34" charset="0"/>
              </a:rPr>
              <a:t>Съединения с резбови елементи</a:t>
            </a:r>
            <a:endParaRPr lang="bg-BG" dirty="0">
              <a:solidFill>
                <a:srgbClr val="C00000"/>
              </a:solidFill>
              <a:latin typeface="Arial" pitchFamily="34" charset="0"/>
            </a:endParaRPr>
          </a:p>
        </p:txBody>
      </p:sp>
      <p:sp>
        <p:nvSpPr>
          <p:cNvPr id="2" name="Правоъгълник 1"/>
          <p:cNvSpPr/>
          <p:nvPr/>
        </p:nvSpPr>
        <p:spPr>
          <a:xfrm>
            <a:off x="251520" y="1037368"/>
            <a:ext cx="8712968" cy="2031325"/>
          </a:xfrm>
          <a:prstGeom prst="rect">
            <a:avLst/>
          </a:prstGeom>
        </p:spPr>
        <p:txBody>
          <a:bodyPr wrap="square">
            <a:spAutoFit/>
          </a:bodyPr>
          <a:lstStyle/>
          <a:p>
            <a:pPr algn="just"/>
            <a:r>
              <a:rPr lang="ru-RU" dirty="0" err="1">
                <a:latin typeface="Arial" pitchFamily="34" charset="0"/>
              </a:rPr>
              <a:t>Образуват</a:t>
            </a:r>
            <a:r>
              <a:rPr lang="ru-RU" dirty="0">
                <a:latin typeface="Arial" pitchFamily="34" charset="0"/>
              </a:rPr>
              <a:t> </a:t>
            </a:r>
            <a:r>
              <a:rPr lang="bg-BG" dirty="0">
                <a:latin typeface="Arial" pitchFamily="34" charset="0"/>
              </a:rPr>
              <a:t>се </a:t>
            </a:r>
            <a:r>
              <a:rPr lang="ru-RU" dirty="0">
                <a:latin typeface="Arial" pitchFamily="34" charset="0"/>
              </a:rPr>
              <a:t>с </a:t>
            </a:r>
            <a:r>
              <a:rPr lang="ru-RU" dirty="0" err="1">
                <a:latin typeface="Arial" pitchFamily="34" charset="0"/>
              </a:rPr>
              <a:t>помощта</a:t>
            </a:r>
            <a:r>
              <a:rPr lang="ru-RU" dirty="0">
                <a:latin typeface="Arial" pitchFamily="34" charset="0"/>
              </a:rPr>
              <a:t> на </a:t>
            </a:r>
            <a:r>
              <a:rPr lang="ru-RU" dirty="0" err="1">
                <a:solidFill>
                  <a:srgbClr val="3333CC"/>
                </a:solidFill>
                <a:latin typeface="Arial" pitchFamily="34" charset="0"/>
              </a:rPr>
              <a:t>резбови</a:t>
            </a:r>
            <a:r>
              <a:rPr lang="ru-RU" dirty="0">
                <a:solidFill>
                  <a:srgbClr val="3333CC"/>
                </a:solidFill>
                <a:latin typeface="Arial" pitchFamily="34" charset="0"/>
              </a:rPr>
              <a:t> </a:t>
            </a:r>
            <a:r>
              <a:rPr lang="ru-RU" dirty="0" err="1">
                <a:solidFill>
                  <a:srgbClr val="3333CC"/>
                </a:solidFill>
                <a:latin typeface="Arial" pitchFamily="34" charset="0"/>
              </a:rPr>
              <a:t>съединителни</a:t>
            </a:r>
            <a:r>
              <a:rPr lang="ru-RU" dirty="0">
                <a:solidFill>
                  <a:srgbClr val="3333CC"/>
                </a:solidFill>
                <a:latin typeface="Arial" pitchFamily="34" charset="0"/>
              </a:rPr>
              <a:t> </a:t>
            </a:r>
            <a:r>
              <a:rPr lang="ru-RU" dirty="0" err="1">
                <a:solidFill>
                  <a:srgbClr val="3333CC"/>
                </a:solidFill>
                <a:latin typeface="Arial" pitchFamily="34" charset="0"/>
              </a:rPr>
              <a:t>детайли</a:t>
            </a:r>
            <a:r>
              <a:rPr lang="ru-RU" dirty="0">
                <a:solidFill>
                  <a:srgbClr val="C00000"/>
                </a:solidFill>
                <a:latin typeface="Arial" pitchFamily="34" charset="0"/>
              </a:rPr>
              <a:t> </a:t>
            </a:r>
            <a:r>
              <a:rPr lang="ru-RU" dirty="0">
                <a:solidFill>
                  <a:srgbClr val="0070C0"/>
                </a:solidFill>
                <a:latin typeface="Arial" pitchFamily="34" charset="0"/>
              </a:rPr>
              <a:t>- </a:t>
            </a:r>
            <a:r>
              <a:rPr lang="ru-RU" dirty="0" err="1">
                <a:solidFill>
                  <a:srgbClr val="3333CC"/>
                </a:solidFill>
                <a:latin typeface="Arial" pitchFamily="34" charset="0"/>
              </a:rPr>
              <a:t>винтове</a:t>
            </a:r>
            <a:r>
              <a:rPr lang="ru-RU" dirty="0">
                <a:latin typeface="Arial" pitchFamily="34" charset="0"/>
              </a:rPr>
              <a:t>,</a:t>
            </a:r>
            <a:r>
              <a:rPr lang="ru-RU" dirty="0">
                <a:solidFill>
                  <a:srgbClr val="00B0F0"/>
                </a:solidFill>
                <a:latin typeface="Arial" pitchFamily="34" charset="0"/>
              </a:rPr>
              <a:t> </a:t>
            </a:r>
            <a:r>
              <a:rPr lang="ru-RU" dirty="0" err="1">
                <a:solidFill>
                  <a:srgbClr val="3333CC"/>
                </a:solidFill>
                <a:latin typeface="Arial" pitchFamily="34" charset="0"/>
              </a:rPr>
              <a:t>болтове</a:t>
            </a:r>
            <a:r>
              <a:rPr lang="ru-RU" dirty="0">
                <a:latin typeface="Arial" pitchFamily="34" charset="0"/>
              </a:rPr>
              <a:t>,</a:t>
            </a:r>
            <a:r>
              <a:rPr lang="ru-RU" dirty="0">
                <a:solidFill>
                  <a:srgbClr val="0070C0"/>
                </a:solidFill>
                <a:latin typeface="Arial" pitchFamily="34" charset="0"/>
              </a:rPr>
              <a:t> </a:t>
            </a:r>
            <a:r>
              <a:rPr lang="ru-RU" dirty="0">
                <a:solidFill>
                  <a:srgbClr val="3333CC"/>
                </a:solidFill>
                <a:latin typeface="Arial" pitchFamily="34" charset="0"/>
              </a:rPr>
              <a:t>гайки</a:t>
            </a:r>
            <a:r>
              <a:rPr lang="ru-RU" dirty="0">
                <a:solidFill>
                  <a:srgbClr val="0070C0"/>
                </a:solidFill>
                <a:latin typeface="Arial" pitchFamily="34" charset="0"/>
              </a:rPr>
              <a:t> </a:t>
            </a:r>
            <a:r>
              <a:rPr lang="ru-RU" dirty="0">
                <a:latin typeface="Arial" pitchFamily="34" charset="0"/>
              </a:rPr>
              <a:t>или</a:t>
            </a:r>
            <a:r>
              <a:rPr lang="ru-RU" dirty="0">
                <a:solidFill>
                  <a:srgbClr val="0070C0"/>
                </a:solidFill>
                <a:latin typeface="Arial" pitchFamily="34" charset="0"/>
              </a:rPr>
              <a:t> </a:t>
            </a:r>
            <a:r>
              <a:rPr lang="ru-RU" dirty="0" err="1">
                <a:solidFill>
                  <a:srgbClr val="3333CC"/>
                </a:solidFill>
                <a:latin typeface="Arial" pitchFamily="34" charset="0"/>
              </a:rPr>
              <a:t>резби</a:t>
            </a:r>
            <a:r>
              <a:rPr lang="ru-RU" dirty="0">
                <a:latin typeface="Arial" pitchFamily="34" charset="0"/>
              </a:rPr>
              <a:t>, </a:t>
            </a:r>
            <a:r>
              <a:rPr lang="ru-RU" dirty="0" err="1">
                <a:latin typeface="Arial" pitchFamily="34" charset="0"/>
              </a:rPr>
              <a:t>изработени</a:t>
            </a:r>
            <a:r>
              <a:rPr lang="ru-RU" dirty="0">
                <a:latin typeface="Arial" pitchFamily="34" charset="0"/>
              </a:rPr>
              <a:t> </a:t>
            </a:r>
            <a:r>
              <a:rPr lang="ru-RU" dirty="0" err="1">
                <a:latin typeface="Arial" pitchFamily="34" charset="0"/>
              </a:rPr>
              <a:t>непосредствено</a:t>
            </a:r>
            <a:r>
              <a:rPr lang="ru-RU" dirty="0">
                <a:latin typeface="Arial" pitchFamily="34" charset="0"/>
              </a:rPr>
              <a:t> на </a:t>
            </a:r>
            <a:r>
              <a:rPr lang="ru-RU" dirty="0" err="1">
                <a:latin typeface="Arial" pitchFamily="34" charset="0"/>
              </a:rPr>
              <a:t>съединяваните</a:t>
            </a:r>
            <a:r>
              <a:rPr lang="ru-RU" dirty="0">
                <a:latin typeface="Arial" pitchFamily="34" charset="0"/>
              </a:rPr>
              <a:t> части. </a:t>
            </a:r>
            <a:r>
              <a:rPr lang="ru-RU" dirty="0" err="1">
                <a:latin typeface="Arial" pitchFamily="34" charset="0"/>
              </a:rPr>
              <a:t>Основен</a:t>
            </a:r>
            <a:r>
              <a:rPr lang="ru-RU" dirty="0">
                <a:latin typeface="Arial" pitchFamily="34" charset="0"/>
              </a:rPr>
              <a:t> </a:t>
            </a:r>
            <a:r>
              <a:rPr lang="ru-RU" dirty="0" err="1">
                <a:latin typeface="Arial" pitchFamily="34" charset="0"/>
              </a:rPr>
              <a:t>елемент</a:t>
            </a:r>
            <a:r>
              <a:rPr lang="ru-RU" dirty="0">
                <a:latin typeface="Arial" pitchFamily="34" charset="0"/>
              </a:rPr>
              <a:t> на </a:t>
            </a:r>
            <a:r>
              <a:rPr lang="ru-RU" dirty="0" err="1">
                <a:latin typeface="Arial" pitchFamily="34" charset="0"/>
              </a:rPr>
              <a:t>резбовите</a:t>
            </a:r>
            <a:r>
              <a:rPr lang="ru-RU" dirty="0">
                <a:latin typeface="Arial" pitchFamily="34" charset="0"/>
              </a:rPr>
              <a:t> </a:t>
            </a:r>
            <a:r>
              <a:rPr lang="ru-RU" dirty="0" err="1">
                <a:latin typeface="Arial" pitchFamily="34" charset="0"/>
              </a:rPr>
              <a:t>съединения</a:t>
            </a:r>
            <a:r>
              <a:rPr lang="ru-RU" dirty="0">
                <a:latin typeface="Arial" pitchFamily="34" charset="0"/>
              </a:rPr>
              <a:t> е </a:t>
            </a:r>
            <a:r>
              <a:rPr lang="ru-RU" dirty="0" err="1">
                <a:latin typeface="Arial" pitchFamily="34" charset="0"/>
              </a:rPr>
              <a:t>резбата</a:t>
            </a:r>
            <a:r>
              <a:rPr lang="ru-RU" dirty="0">
                <a:latin typeface="Arial" pitchFamily="34" charset="0"/>
              </a:rPr>
              <a:t>. </a:t>
            </a:r>
            <a:r>
              <a:rPr lang="ru-RU" dirty="0" err="1">
                <a:latin typeface="Arial" pitchFamily="34" charset="0"/>
              </a:rPr>
              <a:t>Тя</a:t>
            </a:r>
            <a:r>
              <a:rPr lang="ru-RU" dirty="0">
                <a:latin typeface="Arial" pitchFamily="34" charset="0"/>
              </a:rPr>
              <a:t> се </a:t>
            </a:r>
            <a:r>
              <a:rPr lang="ru-RU" dirty="0" err="1">
                <a:latin typeface="Arial" pitchFamily="34" charset="0"/>
              </a:rPr>
              <a:t>получава</a:t>
            </a:r>
            <a:r>
              <a:rPr lang="ru-RU" dirty="0">
                <a:latin typeface="Arial" pitchFamily="34" charset="0"/>
              </a:rPr>
              <a:t> чрез </a:t>
            </a:r>
            <a:r>
              <a:rPr lang="ru-RU" dirty="0" err="1">
                <a:latin typeface="Arial" pitchFamily="34" charset="0"/>
              </a:rPr>
              <a:t>изработване</a:t>
            </a:r>
            <a:r>
              <a:rPr lang="ru-RU" dirty="0">
                <a:latin typeface="Arial" pitchFamily="34" charset="0"/>
              </a:rPr>
              <a:t> </a:t>
            </a:r>
            <a:r>
              <a:rPr lang="ru-RU" dirty="0" err="1">
                <a:latin typeface="Arial" pitchFamily="34" charset="0"/>
              </a:rPr>
              <a:t>върху</a:t>
            </a:r>
            <a:r>
              <a:rPr lang="ru-RU" dirty="0">
                <a:latin typeface="Arial" pitchFamily="34" charset="0"/>
              </a:rPr>
              <a:t> </a:t>
            </a:r>
            <a:r>
              <a:rPr lang="ru-RU" dirty="0" err="1">
                <a:latin typeface="Arial" pitchFamily="34" charset="0"/>
              </a:rPr>
              <a:t>повърхнината</a:t>
            </a:r>
            <a:r>
              <a:rPr lang="ru-RU" dirty="0">
                <a:latin typeface="Arial" pitchFamily="34" charset="0"/>
              </a:rPr>
              <a:t> на </a:t>
            </a:r>
            <a:r>
              <a:rPr lang="ru-RU" dirty="0" err="1">
                <a:latin typeface="Arial" pitchFamily="34" charset="0"/>
              </a:rPr>
              <a:t>детайла</a:t>
            </a:r>
            <a:r>
              <a:rPr lang="ru-RU" dirty="0">
                <a:latin typeface="Arial" pitchFamily="34" charset="0"/>
              </a:rPr>
              <a:t> </a:t>
            </a:r>
            <a:r>
              <a:rPr lang="ru-RU" dirty="0" err="1">
                <a:latin typeface="Arial" pitchFamily="34" charset="0"/>
              </a:rPr>
              <a:t>на</a:t>
            </a:r>
            <a:r>
              <a:rPr lang="ru-RU" dirty="0">
                <a:latin typeface="Arial" pitchFamily="34" charset="0"/>
              </a:rPr>
              <a:t> </a:t>
            </a:r>
            <a:r>
              <a:rPr lang="ru-RU" dirty="0">
                <a:solidFill>
                  <a:srgbClr val="3333CC"/>
                </a:solidFill>
                <a:latin typeface="Arial" pitchFamily="34" charset="0"/>
              </a:rPr>
              <a:t>канал</a:t>
            </a:r>
            <a:r>
              <a:rPr lang="ru-RU" dirty="0">
                <a:solidFill>
                  <a:srgbClr val="0070C0"/>
                </a:solidFill>
                <a:latin typeface="Arial" pitchFamily="34" charset="0"/>
              </a:rPr>
              <a:t> </a:t>
            </a:r>
            <a:r>
              <a:rPr lang="ru-RU" dirty="0">
                <a:latin typeface="Arial" pitchFamily="34" charset="0"/>
              </a:rPr>
              <a:t>или</a:t>
            </a:r>
            <a:r>
              <a:rPr lang="ru-RU" dirty="0">
                <a:solidFill>
                  <a:srgbClr val="0070C0"/>
                </a:solidFill>
                <a:latin typeface="Arial" pitchFamily="34" charset="0"/>
              </a:rPr>
              <a:t> </a:t>
            </a:r>
            <a:r>
              <a:rPr lang="ru-RU" dirty="0" err="1">
                <a:solidFill>
                  <a:srgbClr val="3333CC"/>
                </a:solidFill>
                <a:latin typeface="Arial" pitchFamily="34" charset="0"/>
              </a:rPr>
              <a:t>канали</a:t>
            </a:r>
            <a:r>
              <a:rPr lang="ru-RU" dirty="0">
                <a:solidFill>
                  <a:srgbClr val="3333CC"/>
                </a:solidFill>
                <a:latin typeface="Arial" pitchFamily="34" charset="0"/>
              </a:rPr>
              <a:t> по </a:t>
            </a:r>
            <a:r>
              <a:rPr lang="ru-RU" dirty="0" err="1">
                <a:solidFill>
                  <a:srgbClr val="3333CC"/>
                </a:solidFill>
                <a:latin typeface="Arial" pitchFamily="34" charset="0"/>
              </a:rPr>
              <a:t>винтова</a:t>
            </a:r>
            <a:r>
              <a:rPr lang="ru-RU" dirty="0">
                <a:solidFill>
                  <a:srgbClr val="3333CC"/>
                </a:solidFill>
                <a:latin typeface="Arial" pitchFamily="34" charset="0"/>
              </a:rPr>
              <a:t> линия</a:t>
            </a:r>
            <a:r>
              <a:rPr lang="ru-RU" dirty="0">
                <a:latin typeface="Arial" pitchFamily="34" charset="0"/>
              </a:rPr>
              <a:t>.</a:t>
            </a:r>
            <a:r>
              <a:rPr lang="ru-RU" dirty="0">
                <a:solidFill>
                  <a:srgbClr val="0070C0"/>
                </a:solidFill>
                <a:latin typeface="Arial" pitchFamily="34" charset="0"/>
              </a:rPr>
              <a:t> </a:t>
            </a:r>
            <a:r>
              <a:rPr lang="ru-RU" dirty="0">
                <a:latin typeface="Arial" pitchFamily="34" charset="0"/>
              </a:rPr>
              <a:t>При един канал </a:t>
            </a:r>
            <a:r>
              <a:rPr lang="ru-RU" dirty="0" err="1">
                <a:latin typeface="Arial" pitchFamily="34" charset="0"/>
              </a:rPr>
              <a:t>резбата</a:t>
            </a:r>
            <a:r>
              <a:rPr lang="ru-RU" dirty="0">
                <a:latin typeface="Arial" pitchFamily="34" charset="0"/>
              </a:rPr>
              <a:t> се </a:t>
            </a:r>
            <a:r>
              <a:rPr lang="ru-RU" dirty="0" err="1">
                <a:latin typeface="Arial" pitchFamily="34" charset="0"/>
              </a:rPr>
              <a:t>нарича</a:t>
            </a:r>
            <a:r>
              <a:rPr lang="ru-RU" dirty="0">
                <a:latin typeface="Arial" pitchFamily="34" charset="0"/>
              </a:rPr>
              <a:t> </a:t>
            </a:r>
            <a:r>
              <a:rPr lang="ru-RU" dirty="0" err="1">
                <a:solidFill>
                  <a:srgbClr val="3333CC"/>
                </a:solidFill>
                <a:latin typeface="Arial" pitchFamily="34" charset="0"/>
              </a:rPr>
              <a:t>едноходова</a:t>
            </a:r>
            <a:r>
              <a:rPr lang="ru-RU" dirty="0">
                <a:latin typeface="Arial" pitchFamily="34" charset="0"/>
              </a:rPr>
              <a:t>, при </a:t>
            </a:r>
            <a:r>
              <a:rPr lang="ru-RU" dirty="0" err="1">
                <a:latin typeface="Arial" pitchFamily="34" charset="0"/>
              </a:rPr>
              <a:t>повече</a:t>
            </a:r>
            <a:r>
              <a:rPr lang="ru-RU" dirty="0">
                <a:latin typeface="Arial" pitchFamily="34" charset="0"/>
              </a:rPr>
              <a:t> </a:t>
            </a:r>
            <a:r>
              <a:rPr lang="ru-RU" dirty="0" err="1">
                <a:latin typeface="Arial" pitchFamily="34" charset="0"/>
              </a:rPr>
              <a:t>канали</a:t>
            </a:r>
            <a:r>
              <a:rPr lang="ru-RU" dirty="0">
                <a:latin typeface="Arial" pitchFamily="34" charset="0"/>
              </a:rPr>
              <a:t> – </a:t>
            </a:r>
            <a:r>
              <a:rPr lang="ru-RU" dirty="0" err="1">
                <a:solidFill>
                  <a:srgbClr val="3333CC"/>
                </a:solidFill>
                <a:latin typeface="Arial" pitchFamily="34" charset="0"/>
              </a:rPr>
              <a:t>многоходова</a:t>
            </a:r>
            <a:r>
              <a:rPr lang="ru-RU" dirty="0">
                <a:latin typeface="Arial" pitchFamily="34" charset="0"/>
              </a:rPr>
              <a:t>.</a:t>
            </a:r>
            <a:r>
              <a:rPr lang="ru-RU" dirty="0">
                <a:solidFill>
                  <a:srgbClr val="0070C0"/>
                </a:solidFill>
                <a:latin typeface="Arial" pitchFamily="34" charset="0"/>
              </a:rPr>
              <a:t> </a:t>
            </a:r>
            <a:r>
              <a:rPr lang="ru-RU" dirty="0" err="1">
                <a:solidFill>
                  <a:srgbClr val="3333CC"/>
                </a:solidFill>
                <a:latin typeface="Arial" pitchFamily="34" charset="0"/>
              </a:rPr>
              <a:t>Разстоянието</a:t>
            </a:r>
            <a:r>
              <a:rPr lang="ru-RU" dirty="0">
                <a:solidFill>
                  <a:srgbClr val="3333CC"/>
                </a:solidFill>
                <a:latin typeface="Arial" pitchFamily="34" charset="0"/>
              </a:rPr>
              <a:t> между две </a:t>
            </a:r>
            <a:r>
              <a:rPr lang="ru-RU" dirty="0" err="1">
                <a:solidFill>
                  <a:srgbClr val="3333CC"/>
                </a:solidFill>
                <a:latin typeface="Arial" pitchFamily="34" charset="0"/>
              </a:rPr>
              <a:t>съседни</a:t>
            </a:r>
            <a:r>
              <a:rPr lang="ru-RU" dirty="0">
                <a:solidFill>
                  <a:srgbClr val="3333CC"/>
                </a:solidFill>
                <a:latin typeface="Arial" pitchFamily="34" charset="0"/>
              </a:rPr>
              <a:t> навивки </a:t>
            </a:r>
            <a:r>
              <a:rPr lang="ru-RU" dirty="0">
                <a:latin typeface="Arial" pitchFamily="34" charset="0"/>
              </a:rPr>
              <a:t>на </a:t>
            </a:r>
            <a:r>
              <a:rPr lang="ru-RU" dirty="0" err="1">
                <a:latin typeface="Arial" pitchFamily="34" charset="0"/>
              </a:rPr>
              <a:t>резбата</a:t>
            </a:r>
            <a:r>
              <a:rPr lang="ru-RU" dirty="0">
                <a:latin typeface="Arial" pitchFamily="34" charset="0"/>
              </a:rPr>
              <a:t>, </a:t>
            </a:r>
            <a:r>
              <a:rPr lang="ru-RU" dirty="0" err="1">
                <a:latin typeface="Arial" pitchFamily="34" charset="0"/>
              </a:rPr>
              <a:t>мерено</a:t>
            </a:r>
            <a:r>
              <a:rPr lang="ru-RU" dirty="0">
                <a:latin typeface="Arial" pitchFamily="34" charset="0"/>
              </a:rPr>
              <a:t> по </a:t>
            </a:r>
            <a:r>
              <a:rPr lang="ru-RU" dirty="0" err="1">
                <a:latin typeface="Arial" pitchFamily="34" charset="0"/>
              </a:rPr>
              <a:t>образуващата</a:t>
            </a:r>
            <a:r>
              <a:rPr lang="ru-RU" dirty="0">
                <a:latin typeface="Arial" pitchFamily="34" charset="0"/>
              </a:rPr>
              <a:t> на </a:t>
            </a:r>
            <a:r>
              <a:rPr lang="ru-RU" dirty="0" err="1">
                <a:latin typeface="Arial" pitchFamily="34" charset="0"/>
              </a:rPr>
              <a:t>цилиндъра</a:t>
            </a:r>
            <a:r>
              <a:rPr lang="ru-RU" dirty="0">
                <a:latin typeface="Arial" pitchFamily="34" charset="0"/>
              </a:rPr>
              <a:t>, се </a:t>
            </a:r>
            <a:r>
              <a:rPr lang="ru-RU" dirty="0" err="1">
                <a:latin typeface="Arial" pitchFamily="34" charset="0"/>
              </a:rPr>
              <a:t>нарича</a:t>
            </a:r>
            <a:r>
              <a:rPr lang="ru-RU" dirty="0">
                <a:latin typeface="Arial" pitchFamily="34" charset="0"/>
              </a:rPr>
              <a:t> </a:t>
            </a:r>
            <a:r>
              <a:rPr lang="ru-RU" dirty="0" err="1">
                <a:solidFill>
                  <a:srgbClr val="3333CC"/>
                </a:solidFill>
                <a:latin typeface="Arial" pitchFamily="34" charset="0"/>
              </a:rPr>
              <a:t>стъпка</a:t>
            </a:r>
            <a:r>
              <a:rPr lang="ru-RU" dirty="0">
                <a:solidFill>
                  <a:srgbClr val="0070C0"/>
                </a:solidFill>
                <a:latin typeface="Arial" pitchFamily="34" charset="0"/>
              </a:rPr>
              <a:t>.</a:t>
            </a:r>
            <a:endParaRPr lang="bg-BG" dirty="0">
              <a:solidFill>
                <a:srgbClr val="0070C0"/>
              </a:solidFill>
              <a:latin typeface="Arial" pitchFamily="34" charset="0"/>
            </a:endParaRPr>
          </a:p>
        </p:txBody>
      </p:sp>
      <p:pic>
        <p:nvPicPr>
          <p:cNvPr id="14" name="Picture 13">
            <a:extLst>
              <a:ext uri="{FF2B5EF4-FFF2-40B4-BE49-F238E27FC236}">
                <a16:creationId xmlns:a16="http://schemas.microsoft.com/office/drawing/2014/main" id="{192BA683-ABC5-467A-9CDA-1E2AF17236B9}"/>
              </a:ext>
            </a:extLst>
          </p:cNvPr>
          <p:cNvPicPr>
            <a:picLocks noChangeAspect="1"/>
          </p:cNvPicPr>
          <p:nvPr/>
        </p:nvPicPr>
        <p:blipFill>
          <a:blip r:embed="rId2"/>
          <a:stretch>
            <a:fillRect/>
          </a:stretch>
        </p:blipFill>
        <p:spPr>
          <a:xfrm>
            <a:off x="826466" y="3150051"/>
            <a:ext cx="7678577" cy="3444775"/>
          </a:xfrm>
          <a:prstGeom prst="rect">
            <a:avLst/>
          </a:prstGeom>
        </p:spPr>
      </p:pic>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85E858-E803-4147-89A7-DC967E337EFA}"/>
              </a:ext>
            </a:extLst>
          </p:cNvPr>
          <p:cNvSpPr>
            <a:spLocks noGrp="1"/>
          </p:cNvSpPr>
          <p:nvPr>
            <p:ph type="sldNum" sz="quarter" idx="12"/>
          </p:nvPr>
        </p:nvSpPr>
        <p:spPr/>
        <p:txBody>
          <a:bodyPr/>
          <a:lstStyle/>
          <a:p>
            <a:fld id="{BFE999D1-F9A4-4778-B8C7-0170286633BE}" type="slidenum">
              <a:rPr lang="bg-BG" smtClean="0"/>
              <a:pPr/>
              <a:t>44</a:t>
            </a:fld>
            <a:endParaRPr lang="bg-BG"/>
          </a:p>
        </p:txBody>
      </p:sp>
      <p:pic>
        <p:nvPicPr>
          <p:cNvPr id="5" name="Картина 2">
            <a:extLst>
              <a:ext uri="{FF2B5EF4-FFF2-40B4-BE49-F238E27FC236}">
                <a16:creationId xmlns:a16="http://schemas.microsoft.com/office/drawing/2014/main" id="{4C5C5226-E8BC-4CA4-9FE8-404A4FD12D5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907875" y="476672"/>
            <a:ext cx="6101982" cy="6017584"/>
          </a:xfrm>
          <a:prstGeom prst="rect">
            <a:avLst/>
          </a:prstGeom>
        </p:spPr>
      </p:pic>
      <mc:AlternateContent xmlns:mc="http://schemas.openxmlformats.org/markup-compatibility/2006" xmlns:a14="http://schemas.microsoft.com/office/drawing/2010/main">
        <mc:Choice Requires="a14">
          <p:sp>
            <p:nvSpPr>
              <p:cNvPr id="6" name="Правоъгълник 4">
                <a:extLst>
                  <a:ext uri="{FF2B5EF4-FFF2-40B4-BE49-F238E27FC236}">
                    <a16:creationId xmlns:a16="http://schemas.microsoft.com/office/drawing/2014/main" id="{9D3C1FF8-8C38-4380-84F8-B2625FD1CD4B}"/>
                  </a:ext>
                </a:extLst>
              </p:cNvPr>
              <p:cNvSpPr/>
              <p:nvPr/>
            </p:nvSpPr>
            <p:spPr>
              <a:xfrm>
                <a:off x="134143" y="908720"/>
                <a:ext cx="830095" cy="461665"/>
              </a:xfrm>
              <a:prstGeom prst="rect">
                <a:avLst/>
              </a:prstGeom>
            </p:spPr>
            <p:txBody>
              <a:bodyPr wrap="square">
                <a:spAutoFit/>
              </a:bodyPr>
              <a:lstStyle/>
              <a:p>
                <a14:m>
                  <m:oMath xmlns:m="http://schemas.openxmlformats.org/officeDocument/2006/math">
                    <m:sSub>
                      <m:sSubPr>
                        <m:ctrlPr>
                          <a:rPr lang="bg-BG" sz="2400" i="1">
                            <a:latin typeface="Cambria Math" panose="02040503050406030204" pitchFamily="18" charset="0"/>
                          </a:rPr>
                        </m:ctrlPr>
                      </m:sSubPr>
                      <m:e>
                        <m:r>
                          <a:rPr lang="bg-BG" sz="2400" i="1">
                            <a:latin typeface="Cambria Math"/>
                          </a:rPr>
                          <m:t>𝑝</m:t>
                        </m:r>
                      </m:e>
                      <m:sub>
                        <m:r>
                          <a:rPr lang="bg-BG" sz="2400" i="1">
                            <a:latin typeface="Cambria Math"/>
                          </a:rPr>
                          <m:t>h</m:t>
                        </m:r>
                      </m:sub>
                    </m:sSub>
                  </m:oMath>
                </a14:m>
                <a:r>
                  <a:rPr lang="bg-BG" sz="2400" dirty="0"/>
                  <a:t> -</a:t>
                </a:r>
              </a:p>
            </p:txBody>
          </p:sp>
        </mc:Choice>
        <mc:Fallback xmlns="">
          <p:sp>
            <p:nvSpPr>
              <p:cNvPr id="6" name="Правоъгълник 4">
                <a:extLst>
                  <a:ext uri="{FF2B5EF4-FFF2-40B4-BE49-F238E27FC236}">
                    <a16:creationId xmlns:a16="http://schemas.microsoft.com/office/drawing/2014/main" id="{9D3C1FF8-8C38-4380-84F8-B2625FD1CD4B}"/>
                  </a:ext>
                </a:extLst>
              </p:cNvPr>
              <p:cNvSpPr>
                <a:spLocks noRot="1" noChangeAspect="1" noMove="1" noResize="1" noEditPoints="1" noAdjustHandles="1" noChangeArrowheads="1" noChangeShapeType="1" noTextEdit="1"/>
              </p:cNvSpPr>
              <p:nvPr/>
            </p:nvSpPr>
            <p:spPr>
              <a:xfrm>
                <a:off x="134143" y="908720"/>
                <a:ext cx="830095" cy="461665"/>
              </a:xfrm>
              <a:prstGeom prst="rect">
                <a:avLst/>
              </a:prstGeom>
              <a:blipFill>
                <a:blip r:embed="rId4"/>
                <a:stretch>
                  <a:fillRect l="-2206" t="-11842" b="-27632"/>
                </a:stretch>
              </a:blipFill>
            </p:spPr>
            <p:txBody>
              <a:bodyPr/>
              <a:lstStyle/>
              <a:p>
                <a:r>
                  <a:rPr lang="en-US">
                    <a:noFill/>
                  </a:rPr>
                  <a:t> </a:t>
                </a:r>
              </a:p>
            </p:txBody>
          </p:sp>
        </mc:Fallback>
      </mc:AlternateContent>
      <p:sp>
        <p:nvSpPr>
          <p:cNvPr id="7" name="Правоъгълник 3">
            <a:extLst>
              <a:ext uri="{FF2B5EF4-FFF2-40B4-BE49-F238E27FC236}">
                <a16:creationId xmlns:a16="http://schemas.microsoft.com/office/drawing/2014/main" id="{C90690F5-A428-463E-A104-A03993C403F0}"/>
              </a:ext>
            </a:extLst>
          </p:cNvPr>
          <p:cNvSpPr/>
          <p:nvPr/>
        </p:nvSpPr>
        <p:spPr>
          <a:xfrm>
            <a:off x="0" y="1556792"/>
            <a:ext cx="2799613" cy="369332"/>
          </a:xfrm>
          <a:prstGeom prst="rect">
            <a:avLst/>
          </a:prstGeom>
        </p:spPr>
        <p:txBody>
          <a:bodyPr wrap="none">
            <a:spAutoFit/>
          </a:bodyPr>
          <a:lstStyle/>
          <a:p>
            <a:r>
              <a:rPr lang="bg-BG" dirty="0">
                <a:latin typeface="Arial" pitchFamily="34" charset="0"/>
              </a:rPr>
              <a:t>ход на винтовата линия </a:t>
            </a:r>
          </a:p>
        </p:txBody>
      </p:sp>
      <mc:AlternateContent xmlns:mc="http://schemas.openxmlformats.org/markup-compatibility/2006" xmlns:a14="http://schemas.microsoft.com/office/drawing/2010/main">
        <mc:Choice Requires="a14">
          <p:sp>
            <p:nvSpPr>
              <p:cNvPr id="8" name="Правоъгълник 6">
                <a:extLst>
                  <a:ext uri="{FF2B5EF4-FFF2-40B4-BE49-F238E27FC236}">
                    <a16:creationId xmlns:a16="http://schemas.microsoft.com/office/drawing/2014/main" id="{27168036-97B9-4DC2-8685-20C2B515B61C}"/>
                  </a:ext>
                </a:extLst>
              </p:cNvPr>
              <p:cNvSpPr/>
              <p:nvPr/>
            </p:nvSpPr>
            <p:spPr>
              <a:xfrm>
                <a:off x="609347" y="2276872"/>
                <a:ext cx="1326710"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𝑝</m:t>
                          </m:r>
                        </m:e>
                        <m:sub>
                          <m:r>
                            <a:rPr lang="bg-BG" sz="2400" i="1">
                              <a:latin typeface="Cambria Math"/>
                            </a:rPr>
                            <m:t>h</m:t>
                          </m:r>
                        </m:sub>
                      </m:sSub>
                      <m:r>
                        <a:rPr lang="bg-BG" sz="2400" i="0">
                          <a:latin typeface="Cambria Math"/>
                        </a:rPr>
                        <m:t>=</m:t>
                      </m:r>
                      <m:r>
                        <a:rPr lang="bg-BG" sz="2400" i="1">
                          <a:latin typeface="Cambria Math"/>
                        </a:rPr>
                        <m:t>𝑖</m:t>
                      </m:r>
                      <m:r>
                        <m:rPr>
                          <m:nor/>
                        </m:rPr>
                        <a:rPr lang="bg-BG" sz="2400" i="1">
                          <a:latin typeface="Cambria Math"/>
                        </a:rPr>
                        <m:t> </m:t>
                      </m:r>
                      <m:r>
                        <a:rPr lang="bg-BG" sz="2400" i="1">
                          <a:latin typeface="Cambria Math"/>
                        </a:rPr>
                        <m:t>𝑝</m:t>
                      </m:r>
                    </m:oMath>
                  </m:oMathPara>
                </a14:m>
                <a:endParaRPr lang="bg-BG" sz="2400" dirty="0"/>
              </a:p>
            </p:txBody>
          </p:sp>
        </mc:Choice>
        <mc:Fallback xmlns="">
          <p:sp>
            <p:nvSpPr>
              <p:cNvPr id="8" name="Правоъгълник 6">
                <a:extLst>
                  <a:ext uri="{FF2B5EF4-FFF2-40B4-BE49-F238E27FC236}">
                    <a16:creationId xmlns:a16="http://schemas.microsoft.com/office/drawing/2014/main" id="{27168036-97B9-4DC2-8685-20C2B515B61C}"/>
                  </a:ext>
                </a:extLst>
              </p:cNvPr>
              <p:cNvSpPr>
                <a:spLocks noRot="1" noChangeAspect="1" noMove="1" noResize="1" noEditPoints="1" noAdjustHandles="1" noChangeArrowheads="1" noChangeShapeType="1" noTextEdit="1"/>
              </p:cNvSpPr>
              <p:nvPr/>
            </p:nvSpPr>
            <p:spPr>
              <a:xfrm>
                <a:off x="609347" y="2276872"/>
                <a:ext cx="1326710" cy="461665"/>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Правоъгълник 9">
                <a:extLst>
                  <a:ext uri="{FF2B5EF4-FFF2-40B4-BE49-F238E27FC236}">
                    <a16:creationId xmlns:a16="http://schemas.microsoft.com/office/drawing/2014/main" id="{66ADE162-7269-47BC-8583-46400A72D0F7}"/>
                  </a:ext>
                </a:extLst>
              </p:cNvPr>
              <p:cNvSpPr/>
              <p:nvPr/>
            </p:nvSpPr>
            <p:spPr>
              <a:xfrm>
                <a:off x="200549" y="3404468"/>
                <a:ext cx="8175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smtClean="0">
                          <a:latin typeface="Cambria Math"/>
                        </a:rPr>
                        <m:t>𝛾</m:t>
                      </m:r>
                      <m:r>
                        <a:rPr lang="bg-BG" sz="2400" b="0" i="1" smtClean="0">
                          <a:latin typeface="Cambria Math"/>
                        </a:rPr>
                        <m:t> −</m:t>
                      </m:r>
                    </m:oMath>
                  </m:oMathPara>
                </a14:m>
                <a:endParaRPr lang="bg-BG" sz="2400" dirty="0"/>
              </a:p>
            </p:txBody>
          </p:sp>
        </mc:Choice>
        <mc:Fallback xmlns="">
          <p:sp>
            <p:nvSpPr>
              <p:cNvPr id="9" name="Правоъгълник 9">
                <a:extLst>
                  <a:ext uri="{FF2B5EF4-FFF2-40B4-BE49-F238E27FC236}">
                    <a16:creationId xmlns:a16="http://schemas.microsoft.com/office/drawing/2014/main" id="{66ADE162-7269-47BC-8583-46400A72D0F7}"/>
                  </a:ext>
                </a:extLst>
              </p:cNvPr>
              <p:cNvSpPr>
                <a:spLocks noRot="1" noChangeAspect="1" noMove="1" noResize="1" noEditPoints="1" noAdjustHandles="1" noChangeArrowheads="1" noChangeShapeType="1" noTextEdit="1"/>
              </p:cNvSpPr>
              <p:nvPr/>
            </p:nvSpPr>
            <p:spPr>
              <a:xfrm>
                <a:off x="200549" y="3404468"/>
                <a:ext cx="817596" cy="461665"/>
              </a:xfrm>
              <a:prstGeom prst="rect">
                <a:avLst/>
              </a:prstGeom>
              <a:blipFill>
                <a:blip r:embed="rId6"/>
                <a:stretch>
                  <a:fillRect b="-10526"/>
                </a:stretch>
              </a:blipFill>
            </p:spPr>
            <p:txBody>
              <a:bodyPr/>
              <a:lstStyle/>
              <a:p>
                <a:r>
                  <a:rPr lang="en-US">
                    <a:noFill/>
                  </a:rPr>
                  <a:t> </a:t>
                </a:r>
              </a:p>
            </p:txBody>
          </p:sp>
        </mc:Fallback>
      </mc:AlternateContent>
      <p:sp>
        <p:nvSpPr>
          <p:cNvPr id="10" name="Правоъгълник 10">
            <a:extLst>
              <a:ext uri="{FF2B5EF4-FFF2-40B4-BE49-F238E27FC236}">
                <a16:creationId xmlns:a16="http://schemas.microsoft.com/office/drawing/2014/main" id="{BF909347-8C74-4F4D-94B5-66286DD0A37C}"/>
              </a:ext>
            </a:extLst>
          </p:cNvPr>
          <p:cNvSpPr/>
          <p:nvPr/>
        </p:nvSpPr>
        <p:spPr>
          <a:xfrm>
            <a:off x="123775" y="4000411"/>
            <a:ext cx="2773732" cy="923330"/>
          </a:xfrm>
          <a:prstGeom prst="rect">
            <a:avLst/>
          </a:prstGeom>
        </p:spPr>
        <p:txBody>
          <a:bodyPr wrap="square">
            <a:spAutoFit/>
          </a:bodyPr>
          <a:lstStyle/>
          <a:p>
            <a:r>
              <a:rPr lang="ru-RU" dirty="0" err="1">
                <a:latin typeface="Arial" pitchFamily="34" charset="0"/>
              </a:rPr>
              <a:t>ъгъл</a:t>
            </a:r>
            <a:r>
              <a:rPr lang="ru-RU" dirty="0">
                <a:latin typeface="Arial" pitchFamily="34" charset="0"/>
              </a:rPr>
              <a:t> на наклон на </a:t>
            </a:r>
            <a:r>
              <a:rPr lang="ru-RU" dirty="0" err="1">
                <a:latin typeface="Arial" pitchFamily="34" charset="0"/>
              </a:rPr>
              <a:t>винтовата</a:t>
            </a:r>
            <a:r>
              <a:rPr lang="ru-RU" dirty="0">
                <a:latin typeface="Arial" pitchFamily="34" charset="0"/>
              </a:rPr>
              <a:t> линия или </a:t>
            </a:r>
            <a:r>
              <a:rPr lang="ru-RU" dirty="0" err="1">
                <a:latin typeface="Arial" pitchFamily="34" charset="0"/>
              </a:rPr>
              <a:t>ъгъл</a:t>
            </a:r>
            <a:r>
              <a:rPr lang="ru-RU" dirty="0">
                <a:latin typeface="Arial" pitchFamily="34" charset="0"/>
              </a:rPr>
              <a:t> на </a:t>
            </a:r>
            <a:r>
              <a:rPr lang="ru-RU" dirty="0" err="1">
                <a:latin typeface="Arial" pitchFamily="34" charset="0"/>
              </a:rPr>
              <a:t>изкачване</a:t>
            </a:r>
            <a:endParaRPr lang="bg-BG" dirty="0">
              <a:latin typeface="Arial" pitchFamily="34" charset="0"/>
            </a:endParaRPr>
          </a:p>
        </p:txBody>
      </p:sp>
      <mc:AlternateContent xmlns:mc="http://schemas.openxmlformats.org/markup-compatibility/2006" xmlns:a14="http://schemas.microsoft.com/office/drawing/2010/main">
        <mc:Choice Requires="a14">
          <p:sp>
            <p:nvSpPr>
              <p:cNvPr id="11" name="Правоъгълник 11">
                <a:extLst>
                  <a:ext uri="{FF2B5EF4-FFF2-40B4-BE49-F238E27FC236}">
                    <a16:creationId xmlns:a16="http://schemas.microsoft.com/office/drawing/2014/main" id="{CCDF4C7D-0998-4283-BF00-68EA3849C9B0}"/>
                  </a:ext>
                </a:extLst>
              </p:cNvPr>
              <p:cNvSpPr/>
              <p:nvPr/>
            </p:nvSpPr>
            <p:spPr>
              <a:xfrm>
                <a:off x="549190" y="5458578"/>
                <a:ext cx="1583895" cy="72481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𝑡𝑔</m:t>
                      </m:r>
                      <m:r>
                        <a:rPr lang="bg-BG" sz="2400" i="1">
                          <a:latin typeface="Cambria Math"/>
                        </a:rPr>
                        <m:t>𝛾</m:t>
                      </m:r>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𝑝</m:t>
                              </m:r>
                            </m:e>
                            <m:sub>
                              <m:r>
                                <a:rPr lang="bg-BG" sz="2400" i="1">
                                  <a:latin typeface="Cambria Math"/>
                                </a:rPr>
                                <m:t>h</m:t>
                              </m:r>
                            </m:sub>
                          </m:sSub>
                        </m:num>
                        <m:den>
                          <m:r>
                            <a:rPr lang="bg-BG" sz="2400" i="1">
                              <a:latin typeface="Cambria Math"/>
                            </a:rPr>
                            <m:t>𝜋</m:t>
                          </m:r>
                          <m:r>
                            <m:rPr>
                              <m:nor/>
                            </m:rPr>
                            <a:rPr lang="bg-BG" sz="2400" i="1">
                              <a:latin typeface="Cambria Math"/>
                            </a:rPr>
                            <m:t> </m:t>
                          </m:r>
                          <m:r>
                            <a:rPr lang="bg-BG" sz="2400" i="1">
                              <a:latin typeface="Cambria Math"/>
                            </a:rPr>
                            <m:t>𝑑</m:t>
                          </m:r>
                        </m:den>
                      </m:f>
                    </m:oMath>
                  </m:oMathPara>
                </a14:m>
                <a:endParaRPr lang="bg-BG" sz="2400" dirty="0"/>
              </a:p>
            </p:txBody>
          </p:sp>
        </mc:Choice>
        <mc:Fallback xmlns="">
          <p:sp>
            <p:nvSpPr>
              <p:cNvPr id="11" name="Правоъгълник 11">
                <a:extLst>
                  <a:ext uri="{FF2B5EF4-FFF2-40B4-BE49-F238E27FC236}">
                    <a16:creationId xmlns:a16="http://schemas.microsoft.com/office/drawing/2014/main" id="{CCDF4C7D-0998-4283-BF00-68EA3849C9B0}"/>
                  </a:ext>
                </a:extLst>
              </p:cNvPr>
              <p:cNvSpPr>
                <a:spLocks noRot="1" noChangeAspect="1" noMove="1" noResize="1" noEditPoints="1" noAdjustHandles="1" noChangeArrowheads="1" noChangeShapeType="1" noTextEdit="1"/>
              </p:cNvSpPr>
              <p:nvPr/>
            </p:nvSpPr>
            <p:spPr>
              <a:xfrm>
                <a:off x="549190" y="5458578"/>
                <a:ext cx="1583895" cy="72481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100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215516" y="836712"/>
            <a:ext cx="8712968" cy="1200329"/>
          </a:xfrm>
          <a:prstGeom prst="rect">
            <a:avLst/>
          </a:prstGeom>
        </p:spPr>
        <p:txBody>
          <a:bodyPr wrap="square">
            <a:spAutoFit/>
          </a:bodyPr>
          <a:lstStyle/>
          <a:p>
            <a:pPr algn="just"/>
            <a:r>
              <a:rPr lang="ru-RU" dirty="0" err="1"/>
              <a:t>Ако</a:t>
            </a:r>
            <a:r>
              <a:rPr lang="ru-RU" dirty="0"/>
              <a:t> по </a:t>
            </a:r>
            <a:r>
              <a:rPr lang="ru-RU" dirty="0" err="1"/>
              <a:t>винтовата</a:t>
            </a:r>
            <a:r>
              <a:rPr lang="ru-RU" dirty="0"/>
              <a:t> линия се </a:t>
            </a:r>
            <a:r>
              <a:rPr lang="ru-RU" dirty="0" err="1"/>
              <a:t>движи</a:t>
            </a:r>
            <a:r>
              <a:rPr lang="ru-RU" dirty="0"/>
              <a:t> </a:t>
            </a:r>
            <a:r>
              <a:rPr lang="ru-RU" dirty="0" err="1"/>
              <a:t>някаква</a:t>
            </a:r>
            <a:r>
              <a:rPr lang="ru-RU" dirty="0"/>
              <a:t> </a:t>
            </a:r>
            <a:r>
              <a:rPr lang="ru-RU" dirty="0">
                <a:solidFill>
                  <a:srgbClr val="3333CC"/>
                </a:solidFill>
              </a:rPr>
              <a:t>равнинна фигура </a:t>
            </a:r>
            <a:r>
              <a:rPr lang="ru-RU" dirty="0"/>
              <a:t>(</a:t>
            </a:r>
            <a:r>
              <a:rPr lang="ru-RU" dirty="0" err="1"/>
              <a:t>триъгълник</a:t>
            </a:r>
            <a:r>
              <a:rPr lang="ru-RU" dirty="0"/>
              <a:t>, квадрат, </a:t>
            </a:r>
            <a:r>
              <a:rPr lang="ru-RU" dirty="0" err="1"/>
              <a:t>трапец</a:t>
            </a:r>
            <a:r>
              <a:rPr lang="ru-RU" dirty="0"/>
              <a:t> и др.), </a:t>
            </a:r>
            <a:r>
              <a:rPr lang="ru-RU" dirty="0" err="1"/>
              <a:t>така</a:t>
            </a:r>
            <a:r>
              <a:rPr lang="ru-RU" dirty="0"/>
              <a:t> че </a:t>
            </a:r>
            <a:r>
              <a:rPr lang="ru-RU" dirty="0" err="1"/>
              <a:t>основата</a:t>
            </a:r>
            <a:r>
              <a:rPr lang="ru-RU" dirty="0"/>
              <a:t> й да </a:t>
            </a:r>
            <a:r>
              <a:rPr lang="ru-RU" dirty="0" err="1"/>
              <a:t>съвпадне</a:t>
            </a:r>
            <a:r>
              <a:rPr lang="ru-RU" dirty="0"/>
              <a:t> с </a:t>
            </a:r>
            <a:r>
              <a:rPr lang="ru-RU" dirty="0" err="1"/>
              <a:t>образуващата</a:t>
            </a:r>
            <a:r>
              <a:rPr lang="ru-RU" dirty="0"/>
              <a:t> на </a:t>
            </a:r>
            <a:r>
              <a:rPr lang="ru-RU" dirty="0" err="1"/>
              <a:t>цилиндъра</a:t>
            </a:r>
            <a:r>
              <a:rPr lang="ru-RU" dirty="0"/>
              <a:t>, а </a:t>
            </a:r>
            <a:r>
              <a:rPr lang="ru-RU" dirty="0" err="1"/>
              <a:t>равнината</a:t>
            </a:r>
            <a:r>
              <a:rPr lang="ru-RU" dirty="0"/>
              <a:t>, в </a:t>
            </a:r>
            <a:r>
              <a:rPr lang="ru-RU" dirty="0" err="1"/>
              <a:t>която</a:t>
            </a:r>
            <a:r>
              <a:rPr lang="ru-RU" dirty="0"/>
              <a:t> </a:t>
            </a:r>
            <a:r>
              <a:rPr lang="ru-RU" dirty="0" err="1"/>
              <a:t>тя</a:t>
            </a:r>
            <a:r>
              <a:rPr lang="ru-RU" dirty="0"/>
              <a:t> лежи, да </a:t>
            </a:r>
            <a:r>
              <a:rPr lang="ru-RU" dirty="0" err="1"/>
              <a:t>минава</a:t>
            </a:r>
            <a:r>
              <a:rPr lang="ru-RU" dirty="0"/>
              <a:t> </a:t>
            </a:r>
            <a:r>
              <a:rPr lang="ru-RU" dirty="0" err="1"/>
              <a:t>през</a:t>
            </a:r>
            <a:r>
              <a:rPr lang="ru-RU" dirty="0"/>
              <a:t> оста на </a:t>
            </a:r>
            <a:r>
              <a:rPr lang="ru-RU" dirty="0" err="1"/>
              <a:t>цилиндъра</a:t>
            </a:r>
            <a:r>
              <a:rPr lang="ru-RU" dirty="0"/>
              <a:t>, се </a:t>
            </a:r>
            <a:r>
              <a:rPr lang="ru-RU" dirty="0" err="1"/>
              <a:t>получава</a:t>
            </a:r>
            <a:r>
              <a:rPr lang="ru-RU" dirty="0"/>
              <a:t> </a:t>
            </a:r>
            <a:r>
              <a:rPr lang="ru-RU" dirty="0">
                <a:solidFill>
                  <a:srgbClr val="3333CC"/>
                </a:solidFill>
              </a:rPr>
              <a:t>винтообразно </a:t>
            </a:r>
            <a:r>
              <a:rPr lang="ru-RU" dirty="0" err="1">
                <a:solidFill>
                  <a:srgbClr val="3333CC"/>
                </a:solidFill>
              </a:rPr>
              <a:t>тяло</a:t>
            </a:r>
            <a:r>
              <a:rPr lang="ru-RU" dirty="0"/>
              <a:t>, </a:t>
            </a:r>
            <a:r>
              <a:rPr lang="ru-RU" dirty="0" err="1"/>
              <a:t>чийто</a:t>
            </a:r>
            <a:r>
              <a:rPr lang="ru-RU" dirty="0"/>
              <a:t> </a:t>
            </a:r>
            <a:r>
              <a:rPr lang="ru-RU" dirty="0">
                <a:solidFill>
                  <a:srgbClr val="3333CC"/>
                </a:solidFill>
              </a:rPr>
              <a:t>навивки </a:t>
            </a:r>
            <a:r>
              <a:rPr lang="ru-RU" dirty="0"/>
              <a:t>се </a:t>
            </a:r>
            <a:r>
              <a:rPr lang="ru-RU" dirty="0" err="1"/>
              <a:t>наричат</a:t>
            </a:r>
            <a:r>
              <a:rPr lang="ru-RU" dirty="0"/>
              <a:t> </a:t>
            </a:r>
            <a:r>
              <a:rPr lang="ru-RU" dirty="0" err="1">
                <a:solidFill>
                  <a:srgbClr val="3333CC"/>
                </a:solidFill>
              </a:rPr>
              <a:t>резба</a:t>
            </a:r>
            <a:r>
              <a:rPr lang="ru-RU" dirty="0"/>
              <a:t>.</a:t>
            </a:r>
            <a:endParaRPr lang="bg-BG" dirty="0"/>
          </a:p>
        </p:txBody>
      </p:sp>
      <p:sp>
        <p:nvSpPr>
          <p:cNvPr id="3" name="Равнобедрен триъгълник 2"/>
          <p:cNvSpPr/>
          <p:nvPr/>
        </p:nvSpPr>
        <p:spPr>
          <a:xfrm>
            <a:off x="5126739" y="2314040"/>
            <a:ext cx="612068" cy="576064"/>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 name="Трапец 3"/>
          <p:cNvSpPr/>
          <p:nvPr/>
        </p:nvSpPr>
        <p:spPr>
          <a:xfrm>
            <a:off x="7380312" y="2356581"/>
            <a:ext cx="576064" cy="464195"/>
          </a:xfrm>
          <a:prstGeom prst="trapezoid">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5" name="Картина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1043" y="3068958"/>
            <a:ext cx="4392488" cy="3760025"/>
          </a:xfrm>
          <a:prstGeom prst="rect">
            <a:avLst/>
          </a:prstGeom>
        </p:spPr>
      </p:pic>
      <p:sp>
        <p:nvSpPr>
          <p:cNvPr id="16" name="Равнобедрен триъгълник 15"/>
          <p:cNvSpPr/>
          <p:nvPr/>
        </p:nvSpPr>
        <p:spPr>
          <a:xfrm rot="19133763">
            <a:off x="5952055" y="5552271"/>
            <a:ext cx="372506" cy="373714"/>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Трапец 17"/>
          <p:cNvSpPr/>
          <p:nvPr/>
        </p:nvSpPr>
        <p:spPr>
          <a:xfrm rot="5727014">
            <a:off x="8364506" y="5809531"/>
            <a:ext cx="363808" cy="199168"/>
          </a:xfrm>
          <a:prstGeom prst="trapezoid">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 name="Правоъгълник 6"/>
          <p:cNvSpPr/>
          <p:nvPr/>
        </p:nvSpPr>
        <p:spPr>
          <a:xfrm>
            <a:off x="539552" y="2356581"/>
            <a:ext cx="1632178" cy="369332"/>
          </a:xfrm>
          <a:prstGeom prst="rect">
            <a:avLst/>
          </a:prstGeom>
        </p:spPr>
        <p:txBody>
          <a:bodyPr wrap="none">
            <a:spAutoFit/>
          </a:bodyPr>
          <a:lstStyle/>
          <a:p>
            <a:r>
              <a:rPr lang="bg-BG" dirty="0">
                <a:solidFill>
                  <a:srgbClr val="C00000"/>
                </a:solidFill>
              </a:rPr>
              <a:t>Видове резби</a:t>
            </a:r>
          </a:p>
        </p:txBody>
      </p:sp>
      <p:sp>
        <p:nvSpPr>
          <p:cNvPr id="8" name="Правоъгълник 7"/>
          <p:cNvSpPr/>
          <p:nvPr/>
        </p:nvSpPr>
        <p:spPr>
          <a:xfrm>
            <a:off x="107504" y="2708626"/>
            <a:ext cx="4572000" cy="1477328"/>
          </a:xfrm>
          <a:prstGeom prst="rect">
            <a:avLst/>
          </a:prstGeom>
        </p:spPr>
        <p:txBody>
          <a:bodyPr>
            <a:spAutoFit/>
          </a:bodyPr>
          <a:lstStyle/>
          <a:p>
            <a:pPr algn="just"/>
            <a:r>
              <a:rPr lang="ru-RU" dirty="0" err="1"/>
              <a:t>Според</a:t>
            </a:r>
            <a:r>
              <a:rPr lang="ru-RU" dirty="0"/>
              <a:t> </a:t>
            </a:r>
            <a:r>
              <a:rPr lang="ru-RU" dirty="0">
                <a:solidFill>
                  <a:srgbClr val="3333CC"/>
                </a:solidFill>
              </a:rPr>
              <a:t>формата на </a:t>
            </a:r>
            <a:r>
              <a:rPr lang="ru-RU" dirty="0" err="1">
                <a:solidFill>
                  <a:srgbClr val="3333CC"/>
                </a:solidFill>
              </a:rPr>
              <a:t>повърхнината</a:t>
            </a:r>
            <a:r>
              <a:rPr lang="ru-RU" dirty="0">
                <a:solidFill>
                  <a:srgbClr val="3333CC"/>
                </a:solidFill>
              </a:rPr>
              <a:t> на </a:t>
            </a:r>
            <a:r>
              <a:rPr lang="ru-RU" dirty="0" err="1">
                <a:solidFill>
                  <a:srgbClr val="3333CC"/>
                </a:solidFill>
              </a:rPr>
              <a:t>тялото</a:t>
            </a:r>
            <a:r>
              <a:rPr lang="ru-RU" dirty="0"/>
              <a:t>, </a:t>
            </a:r>
            <a:r>
              <a:rPr lang="ru-RU" dirty="0" err="1"/>
              <a:t>върху</a:t>
            </a:r>
            <a:r>
              <a:rPr lang="ru-RU" dirty="0"/>
              <a:t> </a:t>
            </a:r>
            <a:r>
              <a:rPr lang="ru-RU" dirty="0" err="1"/>
              <a:t>което</a:t>
            </a:r>
            <a:r>
              <a:rPr lang="ru-RU" dirty="0"/>
              <a:t> е </a:t>
            </a:r>
            <a:r>
              <a:rPr lang="ru-RU" dirty="0" err="1"/>
              <a:t>нарязана</a:t>
            </a:r>
            <a:r>
              <a:rPr lang="ru-RU" dirty="0"/>
              <a:t> </a:t>
            </a:r>
            <a:r>
              <a:rPr lang="ru-RU" dirty="0" err="1"/>
              <a:t>резбата</a:t>
            </a:r>
            <a:r>
              <a:rPr lang="ru-RU" dirty="0"/>
              <a:t>, се </a:t>
            </a:r>
            <a:r>
              <a:rPr lang="ru-RU" dirty="0" err="1"/>
              <a:t>различават</a:t>
            </a:r>
            <a:r>
              <a:rPr lang="ru-RU" dirty="0"/>
              <a:t>: </a:t>
            </a:r>
            <a:r>
              <a:rPr lang="ru-RU" dirty="0" err="1">
                <a:solidFill>
                  <a:srgbClr val="3333CC"/>
                </a:solidFill>
              </a:rPr>
              <a:t>цилиндрична</a:t>
            </a:r>
            <a:r>
              <a:rPr lang="ru-RU" dirty="0"/>
              <a:t> </a:t>
            </a:r>
            <a:r>
              <a:rPr lang="ru-RU" dirty="0" err="1"/>
              <a:t>резба</a:t>
            </a:r>
            <a:r>
              <a:rPr lang="ru-RU" dirty="0"/>
              <a:t> - </a:t>
            </a:r>
            <a:r>
              <a:rPr lang="ru-RU" dirty="0" err="1"/>
              <a:t>вътрешна</a:t>
            </a:r>
            <a:r>
              <a:rPr lang="ru-RU" dirty="0"/>
              <a:t> и </a:t>
            </a:r>
            <a:r>
              <a:rPr lang="ru-RU" dirty="0" err="1"/>
              <a:t>външна</a:t>
            </a:r>
            <a:r>
              <a:rPr lang="ru-RU" dirty="0"/>
              <a:t>; </a:t>
            </a:r>
            <a:r>
              <a:rPr lang="ru-RU" dirty="0" err="1">
                <a:solidFill>
                  <a:srgbClr val="3333CC"/>
                </a:solidFill>
              </a:rPr>
              <a:t>конусна</a:t>
            </a:r>
            <a:r>
              <a:rPr lang="ru-RU" dirty="0"/>
              <a:t> </a:t>
            </a:r>
            <a:r>
              <a:rPr lang="ru-RU" dirty="0" err="1"/>
              <a:t>резба</a:t>
            </a:r>
            <a:r>
              <a:rPr lang="ru-RU" dirty="0"/>
              <a:t> - </a:t>
            </a:r>
            <a:r>
              <a:rPr lang="ru-RU" dirty="0" err="1"/>
              <a:t>вътрешна</a:t>
            </a:r>
            <a:r>
              <a:rPr lang="ru-RU" dirty="0"/>
              <a:t> и </a:t>
            </a:r>
            <a:r>
              <a:rPr lang="ru-RU" dirty="0" err="1"/>
              <a:t>външна</a:t>
            </a:r>
            <a:r>
              <a:rPr lang="ru-RU" dirty="0"/>
              <a:t>.</a:t>
            </a:r>
            <a:endParaRPr lang="bg-BG" dirty="0"/>
          </a:p>
        </p:txBody>
      </p:sp>
      <p:pic>
        <p:nvPicPr>
          <p:cNvPr id="9" name="Картина 8"/>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15978" y="4185954"/>
            <a:ext cx="3145542" cy="984506"/>
          </a:xfrm>
          <a:prstGeom prst="rect">
            <a:avLst/>
          </a:prstGeom>
          <a:solidFill>
            <a:srgbClr val="92D050"/>
          </a:solidFill>
        </p:spPr>
      </p:pic>
      <p:sp>
        <p:nvSpPr>
          <p:cNvPr id="11" name="Правоъгълник 10"/>
          <p:cNvSpPr/>
          <p:nvPr/>
        </p:nvSpPr>
        <p:spPr>
          <a:xfrm>
            <a:off x="106308" y="5193567"/>
            <a:ext cx="4572000" cy="923330"/>
          </a:xfrm>
          <a:prstGeom prst="rect">
            <a:avLst/>
          </a:prstGeom>
        </p:spPr>
        <p:txBody>
          <a:bodyPr>
            <a:spAutoFit/>
          </a:bodyPr>
          <a:lstStyle/>
          <a:p>
            <a:r>
              <a:rPr lang="ru-RU" dirty="0" err="1"/>
              <a:t>Според</a:t>
            </a:r>
            <a:r>
              <a:rPr lang="ru-RU" dirty="0"/>
              <a:t> </a:t>
            </a:r>
            <a:r>
              <a:rPr lang="ru-RU" dirty="0" err="1"/>
              <a:t>предназначението</a:t>
            </a:r>
            <a:r>
              <a:rPr lang="ru-RU" dirty="0"/>
              <a:t> си </a:t>
            </a:r>
            <a:r>
              <a:rPr lang="ru-RU" dirty="0" err="1"/>
              <a:t>резбите</a:t>
            </a:r>
            <a:r>
              <a:rPr lang="ru-RU" dirty="0"/>
              <a:t> </a:t>
            </a:r>
            <a:r>
              <a:rPr lang="ru-RU" dirty="0" err="1"/>
              <a:t>биват</a:t>
            </a:r>
            <a:r>
              <a:rPr lang="ru-RU" dirty="0"/>
              <a:t>: </a:t>
            </a:r>
            <a:r>
              <a:rPr lang="ru-RU" dirty="0" err="1"/>
              <a:t>скрепителни</a:t>
            </a:r>
            <a:r>
              <a:rPr lang="ru-RU" dirty="0"/>
              <a:t>, </a:t>
            </a:r>
            <a:r>
              <a:rPr lang="ru-RU" dirty="0" err="1"/>
              <a:t>скрепително-уплътнителни</a:t>
            </a:r>
            <a:r>
              <a:rPr lang="ru-RU" dirty="0"/>
              <a:t> и </a:t>
            </a:r>
            <a:r>
              <a:rPr lang="ru-RU" dirty="0" err="1"/>
              <a:t>двигателни</a:t>
            </a:r>
            <a:r>
              <a:rPr lang="ru-RU" dirty="0"/>
              <a:t>.</a:t>
            </a:r>
            <a:endParaRPr lang="bg-BG" dirty="0"/>
          </a:p>
        </p:txBody>
      </p:sp>
    </p:spTree>
    <p:extLst>
      <p:ext uri="{BB962C8B-B14F-4D97-AF65-F5344CB8AC3E}">
        <p14:creationId xmlns:p14="http://schemas.microsoft.com/office/powerpoint/2010/main" val="1066178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16" grpId="0" animBg="1"/>
      <p:bldP spid="18" grpId="0" animBg="1"/>
      <p:bldP spid="7" grpId="0"/>
      <p:bldP spid="8"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5364087" y="112986"/>
            <a:ext cx="3310459" cy="529932"/>
          </a:xfrm>
          <a:prstGeom prst="rect">
            <a:avLst/>
          </a:prstGeom>
        </p:spPr>
        <p:txBody>
          <a:bodyPr/>
          <a:lstStyle/>
          <a:p>
            <a:pPr marL="109537" indent="0" algn="ctr">
              <a:buNone/>
            </a:pPr>
            <a:r>
              <a:rPr lang="bg-BG" sz="2400" dirty="0">
                <a:solidFill>
                  <a:srgbClr val="3333CC"/>
                </a:solidFill>
                <a:latin typeface="Arial" pitchFamily="34" charset="0"/>
              </a:rPr>
              <a:t>Геометрични параметри на резбите</a:t>
            </a:r>
          </a:p>
          <a:p>
            <a:pPr marL="109537" indent="0" algn="ctr">
              <a:buNone/>
            </a:pPr>
            <a:endParaRPr lang="bg-BG" sz="2200" dirty="0">
              <a:solidFill>
                <a:srgbClr val="C00000"/>
              </a:solidFill>
              <a:effectLst/>
              <a:latin typeface="Arial" pitchFamily="34" charset="0"/>
              <a:cs typeface="Arial" pitchFamily="34" charset="0"/>
            </a:endParaRP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Картина 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599" y="342742"/>
            <a:ext cx="5262738" cy="264154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8134"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944"/>
          <a:stretch/>
        </p:blipFill>
        <p:spPr bwMode="auto">
          <a:xfrm>
            <a:off x="170557" y="3362547"/>
            <a:ext cx="4401443" cy="3547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086"/>
          <a:stretch/>
        </p:blipFill>
        <p:spPr bwMode="auto">
          <a:xfrm>
            <a:off x="4969897" y="1295028"/>
            <a:ext cx="4129781"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6"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538"/>
          <a:stretch/>
        </p:blipFill>
        <p:spPr bwMode="auto">
          <a:xfrm>
            <a:off x="4992803" y="3475610"/>
            <a:ext cx="4095291" cy="297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306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85728"/>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257539" y="836712"/>
            <a:ext cx="8712968" cy="369332"/>
          </a:xfrm>
          <a:prstGeom prst="rect">
            <a:avLst/>
          </a:prstGeom>
        </p:spPr>
        <p:txBody>
          <a:bodyPr wrap="square">
            <a:spAutoFit/>
          </a:bodyPr>
          <a:lstStyle/>
          <a:p>
            <a:pPr>
              <a:buFont typeface="Wingdings" pitchFamily="2" charset="2"/>
              <a:buChar char="Ø"/>
            </a:pPr>
            <a:r>
              <a:rPr lang="en-US" dirty="0">
                <a:solidFill>
                  <a:srgbClr val="3333CC"/>
                </a:solidFill>
                <a:latin typeface="Arial" pitchFamily="34" charset="0"/>
              </a:rPr>
              <a:t>  </a:t>
            </a:r>
            <a:r>
              <a:rPr lang="ru-RU" dirty="0" err="1">
                <a:solidFill>
                  <a:srgbClr val="3333CC"/>
                </a:solidFill>
                <a:latin typeface="Arial" pitchFamily="34" charset="0"/>
              </a:rPr>
              <a:t>Основни</a:t>
            </a:r>
            <a:r>
              <a:rPr lang="ru-RU" dirty="0">
                <a:solidFill>
                  <a:srgbClr val="3333CC"/>
                </a:solidFill>
                <a:latin typeface="Arial" pitchFamily="34" charset="0"/>
              </a:rPr>
              <a:t> </a:t>
            </a:r>
            <a:r>
              <a:rPr lang="ru-RU" dirty="0" err="1">
                <a:solidFill>
                  <a:srgbClr val="3333CC"/>
                </a:solidFill>
                <a:latin typeface="Arial" pitchFamily="34" charset="0"/>
              </a:rPr>
              <a:t>типове</a:t>
            </a:r>
            <a:r>
              <a:rPr lang="ru-RU" dirty="0">
                <a:solidFill>
                  <a:srgbClr val="3333CC"/>
                </a:solidFill>
                <a:latin typeface="Arial" pitchFamily="34" charset="0"/>
              </a:rPr>
              <a:t> </a:t>
            </a:r>
            <a:r>
              <a:rPr lang="ru-RU" dirty="0" err="1">
                <a:solidFill>
                  <a:srgbClr val="3333CC"/>
                </a:solidFill>
                <a:latin typeface="Arial" pitchFamily="34" charset="0"/>
              </a:rPr>
              <a:t>резби</a:t>
            </a:r>
            <a:r>
              <a:rPr lang="ru-RU" dirty="0">
                <a:solidFill>
                  <a:srgbClr val="3333CC"/>
                </a:solidFill>
                <a:latin typeface="Arial" pitchFamily="34" charset="0"/>
              </a:rPr>
              <a:t>, </a:t>
            </a:r>
            <a:r>
              <a:rPr lang="ru-RU" dirty="0" err="1">
                <a:solidFill>
                  <a:srgbClr val="3333CC"/>
                </a:solidFill>
                <a:latin typeface="Arial" pitchFamily="34" charset="0"/>
              </a:rPr>
              <a:t>използвани</a:t>
            </a:r>
            <a:r>
              <a:rPr lang="ru-RU" dirty="0">
                <a:solidFill>
                  <a:srgbClr val="3333CC"/>
                </a:solidFill>
                <a:latin typeface="Arial" pitchFamily="34" charset="0"/>
              </a:rPr>
              <a:t> в </a:t>
            </a:r>
            <a:r>
              <a:rPr lang="ru-RU" dirty="0" err="1">
                <a:solidFill>
                  <a:srgbClr val="3333CC"/>
                </a:solidFill>
                <a:latin typeface="Arial" pitchFamily="34" charset="0"/>
              </a:rPr>
              <a:t>уредостроенето</a:t>
            </a:r>
            <a:r>
              <a:rPr lang="ru-RU" dirty="0">
                <a:solidFill>
                  <a:srgbClr val="3333CC"/>
                </a:solidFill>
                <a:latin typeface="Arial" pitchFamily="34" charset="0"/>
              </a:rPr>
              <a:t> и </a:t>
            </a:r>
            <a:r>
              <a:rPr lang="ru-RU" dirty="0" err="1">
                <a:solidFill>
                  <a:srgbClr val="3333CC"/>
                </a:solidFill>
                <a:latin typeface="Arial" pitchFamily="34" charset="0"/>
              </a:rPr>
              <a:t>машиностроенето</a:t>
            </a:r>
            <a:endParaRPr lang="bg-BG" dirty="0">
              <a:solidFill>
                <a:srgbClr val="3333CC"/>
              </a:solidFill>
              <a:latin typeface="Arial" pitchFamily="34" charset="0"/>
            </a:endParaRPr>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04" y="1340768"/>
            <a:ext cx="8922791" cy="124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15" y="2582227"/>
            <a:ext cx="9134216" cy="9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11" y="3719513"/>
            <a:ext cx="8939396" cy="111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12" y="4830130"/>
            <a:ext cx="9085404" cy="9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669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214290"/>
            <a:ext cx="8205094" cy="428628"/>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321" y="809702"/>
            <a:ext cx="8774175" cy="95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321" y="1910854"/>
            <a:ext cx="8702167" cy="121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57488" y="3714752"/>
            <a:ext cx="5518073" cy="2561962"/>
          </a:xfrm>
          <a:prstGeom prst="rect">
            <a:avLst/>
          </a:prstGeom>
          <a:ln>
            <a:noFill/>
          </a:ln>
          <a:effectLst>
            <a:outerShdw blurRad="292100" dist="139700" dir="2700000" algn="tl" rotWithShape="0">
              <a:srgbClr val="333333">
                <a:alpha val="65000"/>
              </a:srgbClr>
            </a:outerShdw>
          </a:effectLst>
        </p:spPr>
        <p:style>
          <a:lnRef idx="0">
            <a:scrgbClr r="0" g="0" b="0"/>
          </a:lnRef>
          <a:fillRef idx="1002">
            <a:schemeClr val="lt2"/>
          </a:fillRef>
          <a:effectRef idx="0">
            <a:scrgbClr r="0" g="0" b="0"/>
          </a:effectRef>
          <a:fontRef idx="major"/>
        </p:style>
      </p:pic>
      <p:sp>
        <p:nvSpPr>
          <p:cNvPr id="2" name="Правоъгълник 1"/>
          <p:cNvSpPr/>
          <p:nvPr/>
        </p:nvSpPr>
        <p:spPr>
          <a:xfrm>
            <a:off x="3929058" y="3214686"/>
            <a:ext cx="4183966" cy="369332"/>
          </a:xfrm>
          <a:prstGeom prst="rect">
            <a:avLst/>
          </a:prstGeom>
        </p:spPr>
        <p:txBody>
          <a:bodyPr wrap="none">
            <a:spAutoFit/>
          </a:bodyPr>
          <a:lstStyle/>
          <a:p>
            <a:r>
              <a:rPr lang="bg-BG" dirty="0">
                <a:solidFill>
                  <a:srgbClr val="C00000"/>
                </a:solidFill>
                <a:latin typeface="Arial" pitchFamily="34" charset="0"/>
                <a:ea typeface="Times New Roman"/>
              </a:rPr>
              <a:t>Основни видове </a:t>
            </a:r>
            <a:r>
              <a:rPr lang="bg-BG" dirty="0" err="1">
                <a:solidFill>
                  <a:srgbClr val="C00000"/>
                </a:solidFill>
                <a:latin typeface="Arial" pitchFamily="34" charset="0"/>
                <a:ea typeface="Times New Roman"/>
              </a:rPr>
              <a:t>резбови</a:t>
            </a:r>
            <a:r>
              <a:rPr lang="bg-BG" dirty="0">
                <a:solidFill>
                  <a:srgbClr val="C00000"/>
                </a:solidFill>
                <a:latin typeface="Arial" pitchFamily="34" charset="0"/>
                <a:ea typeface="Times New Roman"/>
              </a:rPr>
              <a:t> съединения</a:t>
            </a:r>
            <a:endParaRPr lang="bg-BG" dirty="0">
              <a:solidFill>
                <a:srgbClr val="C00000"/>
              </a:solidFill>
              <a:latin typeface="Arial" pitchFamily="34" charset="0"/>
            </a:endParaRPr>
          </a:p>
        </p:txBody>
      </p:sp>
      <p:sp>
        <p:nvSpPr>
          <p:cNvPr id="3" name="Правоъгълник 2"/>
          <p:cNvSpPr/>
          <p:nvPr/>
        </p:nvSpPr>
        <p:spPr>
          <a:xfrm>
            <a:off x="285720" y="3929066"/>
            <a:ext cx="2128062" cy="646331"/>
          </a:xfrm>
          <a:prstGeom prst="rect">
            <a:avLst/>
          </a:prstGeom>
        </p:spPr>
        <p:txBody>
          <a:bodyPr wrap="square">
            <a:spAutoFit/>
          </a:bodyPr>
          <a:lstStyle/>
          <a:p>
            <a:r>
              <a:rPr lang="bg-BG" dirty="0">
                <a:latin typeface="Arial" pitchFamily="34" charset="0"/>
              </a:rPr>
              <a:t>Съединения с болтове </a:t>
            </a:r>
          </a:p>
        </p:txBody>
      </p:sp>
      <p:sp>
        <p:nvSpPr>
          <p:cNvPr id="4" name="Правоъгълник 3"/>
          <p:cNvSpPr/>
          <p:nvPr/>
        </p:nvSpPr>
        <p:spPr>
          <a:xfrm>
            <a:off x="285720" y="4572008"/>
            <a:ext cx="2160240" cy="646331"/>
          </a:xfrm>
          <a:prstGeom prst="rect">
            <a:avLst/>
          </a:prstGeom>
        </p:spPr>
        <p:txBody>
          <a:bodyPr wrap="square">
            <a:spAutoFit/>
          </a:bodyPr>
          <a:lstStyle/>
          <a:p>
            <a:r>
              <a:rPr lang="bg-BG" dirty="0">
                <a:latin typeface="Arial" pitchFamily="34" charset="0"/>
              </a:rPr>
              <a:t>Съединения с винтове </a:t>
            </a:r>
          </a:p>
        </p:txBody>
      </p:sp>
      <p:sp>
        <p:nvSpPr>
          <p:cNvPr id="5" name="Правоъгълник 4"/>
          <p:cNvSpPr/>
          <p:nvPr/>
        </p:nvSpPr>
        <p:spPr>
          <a:xfrm>
            <a:off x="285720" y="5214950"/>
            <a:ext cx="2032527" cy="646331"/>
          </a:xfrm>
          <a:prstGeom prst="rect">
            <a:avLst/>
          </a:prstGeom>
        </p:spPr>
        <p:txBody>
          <a:bodyPr wrap="square">
            <a:spAutoFit/>
          </a:bodyPr>
          <a:lstStyle/>
          <a:p>
            <a:r>
              <a:rPr lang="bg-BG" dirty="0">
                <a:latin typeface="Arial" pitchFamily="34" charset="0"/>
              </a:rPr>
              <a:t>Съединения с </a:t>
            </a:r>
            <a:r>
              <a:rPr lang="bg-BG" dirty="0" err="1">
                <a:latin typeface="Arial" pitchFamily="34" charset="0"/>
              </a:rPr>
              <a:t>шпилки</a:t>
            </a:r>
            <a:r>
              <a:rPr lang="bg-BG" dirty="0">
                <a:latin typeface="Arial" pitchFamily="34" charset="0"/>
              </a:rPr>
              <a:t> </a:t>
            </a:r>
          </a:p>
        </p:txBody>
      </p:sp>
    </p:spTree>
    <p:extLst>
      <p:ext uri="{BB962C8B-B14F-4D97-AF65-F5344CB8AC3E}">
        <p14:creationId xmlns:p14="http://schemas.microsoft.com/office/powerpoint/2010/main" val="116992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3585" y="329010"/>
            <a:ext cx="8205094" cy="456784"/>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Разглобяеми съединения</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571472" y="1071546"/>
            <a:ext cx="7889530" cy="5078313"/>
          </a:xfrm>
          <a:prstGeom prst="rect">
            <a:avLst/>
          </a:prstGeom>
        </p:spPr>
        <p:txBody>
          <a:bodyPr wrap="square">
            <a:spAutoFit/>
          </a:bodyPr>
          <a:lstStyle/>
          <a:p>
            <a:pPr>
              <a:buFont typeface="Wingdings" pitchFamily="2" charset="2"/>
              <a:buChar char="Ø"/>
            </a:pPr>
            <a:r>
              <a:rPr lang="en-US" dirty="0">
                <a:solidFill>
                  <a:srgbClr val="3333CC"/>
                </a:solidFill>
                <a:latin typeface="Arial" panose="020B0604020202020204" pitchFamily="34" charset="0"/>
              </a:rPr>
              <a:t>  </a:t>
            </a:r>
            <a:r>
              <a:rPr lang="ru-RU" dirty="0" err="1">
                <a:solidFill>
                  <a:srgbClr val="3333CC"/>
                </a:solidFill>
                <a:latin typeface="Arial" panose="020B0604020202020204" pitchFamily="34" charset="0"/>
              </a:rPr>
              <a:t>Изчисляване</a:t>
            </a:r>
            <a:r>
              <a:rPr lang="ru-RU" dirty="0">
                <a:solidFill>
                  <a:srgbClr val="3333CC"/>
                </a:solidFill>
                <a:latin typeface="Arial" panose="020B0604020202020204" pitchFamily="34" charset="0"/>
              </a:rPr>
              <a:t> на </a:t>
            </a:r>
            <a:r>
              <a:rPr lang="ru-RU" dirty="0" err="1">
                <a:solidFill>
                  <a:srgbClr val="3333CC"/>
                </a:solidFill>
                <a:latin typeface="Arial" panose="020B0604020202020204" pitchFamily="34" charset="0"/>
              </a:rPr>
              <a:t>резбовите</a:t>
            </a:r>
            <a:r>
              <a:rPr lang="ru-RU" dirty="0">
                <a:solidFill>
                  <a:srgbClr val="3333CC"/>
                </a:solidFill>
                <a:latin typeface="Arial" panose="020B0604020202020204" pitchFamily="34" charset="0"/>
              </a:rPr>
              <a:t> </a:t>
            </a:r>
            <a:r>
              <a:rPr lang="ru-RU" dirty="0" err="1">
                <a:solidFill>
                  <a:srgbClr val="3333CC"/>
                </a:solidFill>
                <a:latin typeface="Arial" panose="020B0604020202020204" pitchFamily="34" charset="0"/>
              </a:rPr>
              <a:t>съединения</a:t>
            </a:r>
            <a:endParaRPr lang="ru-RU" dirty="0">
              <a:solidFill>
                <a:srgbClr val="3333CC"/>
              </a:solidFill>
              <a:latin typeface="Arial" panose="020B0604020202020204" pitchFamily="34" charset="0"/>
            </a:endParaRPr>
          </a:p>
          <a:p>
            <a:pPr algn="just"/>
            <a:endParaRPr lang="ru-RU" dirty="0">
              <a:latin typeface="Arial" panose="020B0604020202020204" pitchFamily="34" charset="0"/>
            </a:endParaRPr>
          </a:p>
          <a:p>
            <a:pPr algn="just"/>
            <a:r>
              <a:rPr lang="ru-RU" dirty="0" err="1">
                <a:latin typeface="Arial" panose="020B0604020202020204" pitchFamily="34" charset="0"/>
              </a:rPr>
              <a:t>Основен</a:t>
            </a:r>
            <a:r>
              <a:rPr lang="ru-RU" dirty="0">
                <a:latin typeface="Arial" panose="020B0604020202020204" pitchFamily="34" charset="0"/>
              </a:rPr>
              <a:t> критерий за </a:t>
            </a:r>
            <a:r>
              <a:rPr lang="ru-RU" dirty="0" err="1">
                <a:latin typeface="Arial" panose="020B0604020202020204" pitchFamily="34" charset="0"/>
              </a:rPr>
              <a:t>работоспособността</a:t>
            </a:r>
            <a:r>
              <a:rPr lang="ru-RU" dirty="0">
                <a:latin typeface="Arial" panose="020B0604020202020204" pitchFamily="34" charset="0"/>
              </a:rPr>
              <a:t> на </a:t>
            </a:r>
            <a:r>
              <a:rPr lang="ru-RU" dirty="0" err="1">
                <a:latin typeface="Arial" panose="020B0604020202020204" pitchFamily="34" charset="0"/>
              </a:rPr>
              <a:t>резбовите</a:t>
            </a:r>
            <a:r>
              <a:rPr lang="ru-RU" dirty="0">
                <a:latin typeface="Arial" panose="020B0604020202020204" pitchFamily="34" charset="0"/>
              </a:rPr>
              <a:t> </a:t>
            </a:r>
            <a:r>
              <a:rPr lang="ru-RU" dirty="0" err="1">
                <a:latin typeface="Arial" panose="020B0604020202020204" pitchFamily="34" charset="0"/>
              </a:rPr>
              <a:t>съединения</a:t>
            </a:r>
            <a:r>
              <a:rPr lang="ru-RU" dirty="0">
                <a:latin typeface="Arial" panose="020B0604020202020204" pitchFamily="34" charset="0"/>
              </a:rPr>
              <a:t> е </a:t>
            </a:r>
            <a:r>
              <a:rPr lang="ru-RU" dirty="0" err="1">
                <a:latin typeface="Arial" panose="020B0604020202020204" pitchFamily="34" charset="0"/>
              </a:rPr>
              <a:t>тяхната</a:t>
            </a:r>
            <a:r>
              <a:rPr lang="ru-RU" dirty="0">
                <a:latin typeface="Arial" panose="020B0604020202020204" pitchFamily="34" charset="0"/>
              </a:rPr>
              <a:t> </a:t>
            </a:r>
            <a:r>
              <a:rPr lang="ru-RU" dirty="0">
                <a:solidFill>
                  <a:srgbClr val="3333CC"/>
                </a:solidFill>
                <a:latin typeface="Arial" panose="020B0604020202020204" pitchFamily="34" charset="0"/>
              </a:rPr>
              <a:t>механична </a:t>
            </a:r>
            <a:r>
              <a:rPr lang="ru-RU" dirty="0" err="1">
                <a:solidFill>
                  <a:srgbClr val="3333CC"/>
                </a:solidFill>
                <a:latin typeface="Arial" panose="020B0604020202020204" pitchFamily="34" charset="0"/>
              </a:rPr>
              <a:t>якост</a:t>
            </a:r>
            <a:r>
              <a:rPr lang="ru-RU" dirty="0">
                <a:latin typeface="Arial" panose="020B0604020202020204" pitchFamily="34" charset="0"/>
              </a:rPr>
              <a:t>. </a:t>
            </a:r>
            <a:r>
              <a:rPr lang="ru-RU" dirty="0" err="1">
                <a:latin typeface="Arial" panose="020B0604020202020204" pitchFamily="34" charset="0"/>
              </a:rPr>
              <a:t>Всички</a:t>
            </a:r>
            <a:r>
              <a:rPr lang="ru-RU" dirty="0">
                <a:latin typeface="Arial" panose="020B0604020202020204" pitchFamily="34" charset="0"/>
              </a:rPr>
              <a:t> </a:t>
            </a:r>
            <a:r>
              <a:rPr lang="ru-RU" dirty="0" err="1">
                <a:latin typeface="Arial" panose="020B0604020202020204" pitchFamily="34" charset="0"/>
              </a:rPr>
              <a:t>стандартни</a:t>
            </a:r>
            <a:r>
              <a:rPr lang="ru-RU" dirty="0">
                <a:latin typeface="Arial" panose="020B0604020202020204" pitchFamily="34" charset="0"/>
              </a:rPr>
              <a:t> </a:t>
            </a:r>
            <a:r>
              <a:rPr lang="ru-RU" dirty="0" err="1">
                <a:latin typeface="Arial" panose="020B0604020202020204" pitchFamily="34" charset="0"/>
              </a:rPr>
              <a:t>болтове</a:t>
            </a:r>
            <a:r>
              <a:rPr lang="ru-RU" dirty="0">
                <a:latin typeface="Arial" panose="020B0604020202020204" pitchFamily="34" charset="0"/>
              </a:rPr>
              <a:t>, </a:t>
            </a:r>
            <a:r>
              <a:rPr lang="ru-RU" dirty="0" err="1">
                <a:latin typeface="Arial" panose="020B0604020202020204" pitchFamily="34" charset="0"/>
              </a:rPr>
              <a:t>винтове</a:t>
            </a:r>
            <a:r>
              <a:rPr lang="ru-RU" dirty="0">
                <a:latin typeface="Arial" panose="020B0604020202020204" pitchFamily="34" charset="0"/>
              </a:rPr>
              <a:t> и </a:t>
            </a:r>
            <a:r>
              <a:rPr lang="ru-RU" dirty="0" err="1">
                <a:latin typeface="Arial" panose="020B0604020202020204" pitchFamily="34" charset="0"/>
              </a:rPr>
              <a:t>шпилки</a:t>
            </a:r>
            <a:r>
              <a:rPr lang="ru-RU" dirty="0">
                <a:latin typeface="Arial" panose="020B0604020202020204" pitchFamily="34" charset="0"/>
              </a:rPr>
              <a:t> се </a:t>
            </a:r>
            <a:r>
              <a:rPr lang="ru-RU" dirty="0" err="1">
                <a:latin typeface="Arial" panose="020B0604020202020204" pitchFamily="34" charset="0"/>
              </a:rPr>
              <a:t>изработват</a:t>
            </a:r>
            <a:r>
              <a:rPr lang="ru-RU" dirty="0">
                <a:latin typeface="Arial" panose="020B0604020202020204" pitchFamily="34" charset="0"/>
              </a:rPr>
              <a:t> с </a:t>
            </a:r>
            <a:r>
              <a:rPr lang="ru-RU" dirty="0" err="1">
                <a:latin typeface="Arial" panose="020B0604020202020204" pitchFamily="34" charset="0"/>
              </a:rPr>
              <a:t>еднаква</a:t>
            </a:r>
            <a:r>
              <a:rPr lang="ru-RU" dirty="0">
                <a:latin typeface="Arial" panose="020B0604020202020204" pitchFamily="34" charset="0"/>
              </a:rPr>
              <a:t> </a:t>
            </a:r>
            <a:r>
              <a:rPr lang="ru-RU" dirty="0" err="1">
                <a:latin typeface="Arial" panose="020B0604020202020204" pitchFamily="34" charset="0"/>
              </a:rPr>
              <a:t>якост</a:t>
            </a:r>
            <a:r>
              <a:rPr lang="ru-RU" dirty="0">
                <a:latin typeface="Arial" panose="020B0604020202020204" pitchFamily="34" charset="0"/>
              </a:rPr>
              <a:t> на </a:t>
            </a:r>
            <a:r>
              <a:rPr lang="ru-RU" dirty="0" err="1">
                <a:latin typeface="Arial" panose="020B0604020202020204" pitchFamily="34" charset="0"/>
              </a:rPr>
              <a:t>опън</a:t>
            </a:r>
            <a:r>
              <a:rPr lang="ru-RU" dirty="0">
                <a:latin typeface="Arial" panose="020B0604020202020204" pitchFamily="34" charset="0"/>
              </a:rPr>
              <a:t> на </a:t>
            </a:r>
            <a:r>
              <a:rPr lang="ru-RU" dirty="0" err="1">
                <a:latin typeface="Arial" panose="020B0604020202020204" pitchFamily="34" charset="0"/>
              </a:rPr>
              <a:t>резбовата</a:t>
            </a:r>
            <a:r>
              <a:rPr lang="ru-RU" dirty="0">
                <a:latin typeface="Arial" panose="020B0604020202020204" pitchFamily="34" charset="0"/>
              </a:rPr>
              <a:t> част, на </a:t>
            </a:r>
            <a:r>
              <a:rPr lang="ru-RU" dirty="0" err="1">
                <a:latin typeface="Arial" panose="020B0604020202020204" pitchFamily="34" charset="0"/>
              </a:rPr>
              <a:t>срязване</a:t>
            </a:r>
            <a:r>
              <a:rPr lang="ru-RU" dirty="0">
                <a:latin typeface="Arial" panose="020B0604020202020204" pitchFamily="34" charset="0"/>
              </a:rPr>
              <a:t> на </a:t>
            </a:r>
            <a:r>
              <a:rPr lang="ru-RU" dirty="0" err="1">
                <a:latin typeface="Arial" panose="020B0604020202020204" pitchFamily="34" charset="0"/>
              </a:rPr>
              <a:t>резбата</a:t>
            </a:r>
            <a:r>
              <a:rPr lang="ru-RU" dirty="0">
                <a:latin typeface="Arial" panose="020B0604020202020204" pitchFamily="34" charset="0"/>
              </a:rPr>
              <a:t> и на </a:t>
            </a:r>
            <a:r>
              <a:rPr lang="ru-RU" dirty="0" err="1">
                <a:latin typeface="Arial" panose="020B0604020202020204" pitchFamily="34" charset="0"/>
              </a:rPr>
              <a:t>откъсване</a:t>
            </a:r>
            <a:r>
              <a:rPr lang="ru-RU" dirty="0">
                <a:latin typeface="Arial" panose="020B0604020202020204" pitchFamily="34" charset="0"/>
              </a:rPr>
              <a:t> на </a:t>
            </a:r>
            <a:r>
              <a:rPr lang="ru-RU" dirty="0" err="1">
                <a:latin typeface="Arial" panose="020B0604020202020204" pitchFamily="34" charset="0"/>
              </a:rPr>
              <a:t>главата</a:t>
            </a:r>
            <a:r>
              <a:rPr lang="ru-RU" dirty="0">
                <a:latin typeface="Arial" panose="020B0604020202020204" pitchFamily="34" charset="0"/>
              </a:rPr>
              <a:t>. </a:t>
            </a:r>
            <a:r>
              <a:rPr lang="ru-RU" dirty="0" err="1">
                <a:latin typeface="Arial" panose="020B0604020202020204" pitchFamily="34" charset="0"/>
              </a:rPr>
              <a:t>Затова</a:t>
            </a:r>
            <a:r>
              <a:rPr lang="ru-RU" dirty="0">
                <a:latin typeface="Arial" panose="020B0604020202020204" pitchFamily="34" charset="0"/>
              </a:rPr>
              <a:t> </a:t>
            </a:r>
            <a:r>
              <a:rPr lang="ru-RU" dirty="0" err="1">
                <a:latin typeface="Arial" panose="020B0604020202020204" pitchFamily="34" charset="0"/>
              </a:rPr>
              <a:t>изчисляването</a:t>
            </a:r>
            <a:r>
              <a:rPr lang="ru-RU" dirty="0">
                <a:latin typeface="Arial" panose="020B0604020202020204" pitchFamily="34" charset="0"/>
              </a:rPr>
              <a:t> на </a:t>
            </a:r>
            <a:r>
              <a:rPr lang="ru-RU" dirty="0" err="1">
                <a:latin typeface="Arial" panose="020B0604020202020204" pitchFamily="34" charset="0"/>
              </a:rPr>
              <a:t>якост</a:t>
            </a:r>
            <a:r>
              <a:rPr lang="ru-RU" dirty="0">
                <a:latin typeface="Arial" panose="020B0604020202020204" pitchFamily="34" charset="0"/>
              </a:rPr>
              <a:t> на </a:t>
            </a:r>
            <a:r>
              <a:rPr lang="ru-RU" dirty="0" err="1">
                <a:latin typeface="Arial" panose="020B0604020202020204" pitchFamily="34" charset="0"/>
              </a:rPr>
              <a:t>резбовото</a:t>
            </a:r>
            <a:r>
              <a:rPr lang="ru-RU" dirty="0">
                <a:latin typeface="Arial" panose="020B0604020202020204" pitchFamily="34" charset="0"/>
              </a:rPr>
              <a:t> </a:t>
            </a:r>
            <a:r>
              <a:rPr lang="ru-RU" dirty="0" err="1">
                <a:latin typeface="Arial" panose="020B0604020202020204" pitchFamily="34" charset="0"/>
              </a:rPr>
              <a:t>съединение</a:t>
            </a:r>
            <a:r>
              <a:rPr lang="ru-RU" dirty="0">
                <a:latin typeface="Arial" panose="020B0604020202020204" pitchFamily="34" charset="0"/>
              </a:rPr>
              <a:t> се </a:t>
            </a:r>
            <a:r>
              <a:rPr lang="ru-RU" dirty="0" err="1">
                <a:latin typeface="Arial" panose="020B0604020202020204" pitchFamily="34" charset="0"/>
              </a:rPr>
              <a:t>извършва</a:t>
            </a:r>
            <a:r>
              <a:rPr lang="ru-RU" dirty="0">
                <a:latin typeface="Arial" panose="020B0604020202020204" pitchFamily="34" charset="0"/>
              </a:rPr>
              <a:t> само по един </a:t>
            </a:r>
            <a:r>
              <a:rPr lang="ru-RU" dirty="0" err="1">
                <a:latin typeface="Arial" panose="020B0604020202020204" pitchFamily="34" charset="0"/>
              </a:rPr>
              <a:t>основен</a:t>
            </a:r>
            <a:r>
              <a:rPr lang="ru-RU" dirty="0">
                <a:latin typeface="Arial" panose="020B0604020202020204" pitchFamily="34" charset="0"/>
              </a:rPr>
              <a:t> </a:t>
            </a:r>
            <a:r>
              <a:rPr lang="ru-RU" dirty="0">
                <a:solidFill>
                  <a:srgbClr val="3333CC"/>
                </a:solidFill>
                <a:latin typeface="Arial" panose="020B0604020202020204" pitchFamily="34" charset="0"/>
              </a:rPr>
              <a:t>критерий за </a:t>
            </a:r>
            <a:r>
              <a:rPr lang="ru-RU" dirty="0" err="1">
                <a:solidFill>
                  <a:srgbClr val="3333CC"/>
                </a:solidFill>
                <a:latin typeface="Arial" panose="020B0604020202020204" pitchFamily="34" charset="0"/>
              </a:rPr>
              <a:t>работоспособност</a:t>
            </a:r>
            <a:r>
              <a:rPr lang="ru-RU" dirty="0">
                <a:latin typeface="Arial" panose="020B0604020202020204" pitchFamily="34" charset="0"/>
              </a:rPr>
              <a:t> - </a:t>
            </a:r>
            <a:r>
              <a:rPr lang="ru-RU" dirty="0" err="1">
                <a:solidFill>
                  <a:srgbClr val="3333CC"/>
                </a:solidFill>
                <a:latin typeface="Arial" panose="020B0604020202020204" pitchFamily="34" charset="0"/>
              </a:rPr>
              <a:t>якостта</a:t>
            </a:r>
            <a:r>
              <a:rPr lang="ru-RU" dirty="0">
                <a:solidFill>
                  <a:srgbClr val="3333CC"/>
                </a:solidFill>
                <a:latin typeface="Arial" panose="020B0604020202020204" pitchFamily="34" charset="0"/>
              </a:rPr>
              <a:t> на </a:t>
            </a:r>
            <a:r>
              <a:rPr lang="ru-RU" dirty="0" err="1">
                <a:solidFill>
                  <a:srgbClr val="3333CC"/>
                </a:solidFill>
                <a:latin typeface="Arial" panose="020B0604020202020204" pitchFamily="34" charset="0"/>
              </a:rPr>
              <a:t>опън</a:t>
            </a:r>
            <a:r>
              <a:rPr lang="ru-RU" dirty="0">
                <a:solidFill>
                  <a:srgbClr val="3333CC"/>
                </a:solidFill>
                <a:latin typeface="Arial" panose="020B0604020202020204" pitchFamily="34" charset="0"/>
              </a:rPr>
              <a:t> на </a:t>
            </a:r>
            <a:r>
              <a:rPr lang="ru-RU" dirty="0" err="1">
                <a:solidFill>
                  <a:srgbClr val="3333CC"/>
                </a:solidFill>
                <a:latin typeface="Arial" panose="020B0604020202020204" pitchFamily="34" charset="0"/>
              </a:rPr>
              <a:t>нарязаната</a:t>
            </a:r>
            <a:r>
              <a:rPr lang="ru-RU" dirty="0">
                <a:solidFill>
                  <a:srgbClr val="3333CC"/>
                </a:solidFill>
                <a:latin typeface="Arial" panose="020B0604020202020204" pitchFamily="34" charset="0"/>
              </a:rPr>
              <a:t> част на </a:t>
            </a:r>
            <a:r>
              <a:rPr lang="ru-RU" dirty="0" err="1">
                <a:solidFill>
                  <a:srgbClr val="3333CC"/>
                </a:solidFill>
                <a:latin typeface="Arial" panose="020B0604020202020204" pitchFamily="34" charset="0"/>
              </a:rPr>
              <a:t>стеблото</a:t>
            </a:r>
            <a:r>
              <a:rPr lang="ru-RU" dirty="0">
                <a:latin typeface="Arial" panose="020B0604020202020204" pitchFamily="34" charset="0"/>
              </a:rPr>
              <a:t> на болта, винта или </a:t>
            </a:r>
            <a:r>
              <a:rPr lang="ru-RU" dirty="0" err="1">
                <a:latin typeface="Arial" panose="020B0604020202020204" pitchFamily="34" charset="0"/>
              </a:rPr>
              <a:t>шпилката</a:t>
            </a:r>
            <a:r>
              <a:rPr lang="ru-RU" dirty="0">
                <a:latin typeface="Arial" panose="020B0604020202020204" pitchFamily="34" charset="0"/>
              </a:rPr>
              <a:t>. Чрез </a:t>
            </a:r>
            <a:r>
              <a:rPr lang="ru-RU" dirty="0" err="1">
                <a:latin typeface="Arial" panose="020B0604020202020204" pitchFamily="34" charset="0"/>
              </a:rPr>
              <a:t>изчисляване</a:t>
            </a:r>
            <a:r>
              <a:rPr lang="ru-RU" dirty="0">
                <a:latin typeface="Arial" panose="020B0604020202020204" pitchFamily="34" charset="0"/>
              </a:rPr>
              <a:t> се </a:t>
            </a:r>
            <a:r>
              <a:rPr lang="ru-RU" dirty="0" err="1">
                <a:latin typeface="Arial" panose="020B0604020202020204" pitchFamily="34" charset="0"/>
              </a:rPr>
              <a:t>определя</a:t>
            </a:r>
            <a:r>
              <a:rPr lang="ru-RU" dirty="0">
                <a:latin typeface="Arial" panose="020B0604020202020204" pitchFamily="34" charset="0"/>
              </a:rPr>
              <a:t> </a:t>
            </a:r>
            <a:r>
              <a:rPr lang="ru-RU" dirty="0" err="1">
                <a:latin typeface="Arial" panose="020B0604020202020204" pitchFamily="34" charset="0"/>
              </a:rPr>
              <a:t>вътрешният</a:t>
            </a:r>
            <a:r>
              <a:rPr lang="ru-RU" dirty="0">
                <a:latin typeface="Arial" panose="020B0604020202020204" pitchFamily="34" charset="0"/>
              </a:rPr>
              <a:t> </a:t>
            </a:r>
            <a:r>
              <a:rPr lang="ru-RU" dirty="0" err="1">
                <a:latin typeface="Arial" panose="020B0604020202020204" pitchFamily="34" charset="0"/>
              </a:rPr>
              <a:t>диаметър</a:t>
            </a:r>
            <a:r>
              <a:rPr lang="ru-RU" dirty="0">
                <a:latin typeface="Arial" panose="020B0604020202020204" pitchFamily="34" charset="0"/>
              </a:rPr>
              <a:t> на </a:t>
            </a:r>
            <a:r>
              <a:rPr lang="ru-RU" dirty="0" err="1">
                <a:latin typeface="Arial" panose="020B0604020202020204" pitchFamily="34" charset="0"/>
              </a:rPr>
              <a:t>резбата</a:t>
            </a:r>
            <a:r>
              <a:rPr lang="ru-RU" dirty="0">
                <a:latin typeface="Arial" panose="020B0604020202020204" pitchFamily="34" charset="0"/>
              </a:rPr>
              <a:t>. </a:t>
            </a:r>
            <a:r>
              <a:rPr lang="ru-RU" dirty="0" err="1">
                <a:latin typeface="Arial" panose="020B0604020202020204" pitchFamily="34" charset="0"/>
              </a:rPr>
              <a:t>Дължината</a:t>
            </a:r>
            <a:r>
              <a:rPr lang="ru-RU" dirty="0">
                <a:latin typeface="Arial" panose="020B0604020202020204" pitchFamily="34" charset="0"/>
              </a:rPr>
              <a:t> на </a:t>
            </a:r>
            <a:r>
              <a:rPr lang="ru-RU" dirty="0" err="1">
                <a:latin typeface="Arial" panose="020B0604020202020204" pitchFamily="34" charset="0"/>
              </a:rPr>
              <a:t>резбовите</a:t>
            </a:r>
            <a:r>
              <a:rPr lang="ru-RU" dirty="0">
                <a:latin typeface="Arial" panose="020B0604020202020204" pitchFamily="34" charset="0"/>
              </a:rPr>
              <a:t> </a:t>
            </a:r>
            <a:r>
              <a:rPr lang="ru-RU" dirty="0" err="1">
                <a:latin typeface="Arial" panose="020B0604020202020204" pitchFamily="34" charset="0"/>
              </a:rPr>
              <a:t>елементи</a:t>
            </a:r>
            <a:r>
              <a:rPr lang="ru-RU" dirty="0">
                <a:latin typeface="Arial" panose="020B0604020202020204" pitchFamily="34" charset="0"/>
              </a:rPr>
              <a:t> се приема в </a:t>
            </a:r>
            <a:r>
              <a:rPr lang="ru-RU" dirty="0" err="1">
                <a:latin typeface="Arial" panose="020B0604020202020204" pitchFamily="34" charset="0"/>
              </a:rPr>
              <a:t>зависимост</a:t>
            </a:r>
            <a:r>
              <a:rPr lang="ru-RU" dirty="0">
                <a:latin typeface="Arial" panose="020B0604020202020204" pitchFamily="34" charset="0"/>
              </a:rPr>
              <a:t> от </a:t>
            </a:r>
            <a:r>
              <a:rPr lang="ru-RU" dirty="0" err="1">
                <a:latin typeface="Arial" panose="020B0604020202020204" pitchFamily="34" charset="0"/>
              </a:rPr>
              <a:t>дебелината</a:t>
            </a:r>
            <a:r>
              <a:rPr lang="ru-RU" dirty="0">
                <a:latin typeface="Arial" panose="020B0604020202020204" pitchFamily="34" charset="0"/>
              </a:rPr>
              <a:t> на </a:t>
            </a:r>
            <a:r>
              <a:rPr lang="ru-RU" dirty="0" err="1">
                <a:latin typeface="Arial" panose="020B0604020202020204" pitchFamily="34" charset="0"/>
              </a:rPr>
              <a:t>съединяваните</a:t>
            </a:r>
            <a:r>
              <a:rPr lang="ru-RU" dirty="0">
                <a:latin typeface="Arial" panose="020B0604020202020204" pitchFamily="34" charset="0"/>
              </a:rPr>
              <a:t> части. </a:t>
            </a:r>
            <a:r>
              <a:rPr lang="ru-RU" dirty="0" err="1">
                <a:latin typeface="Arial" panose="020B0604020202020204" pitchFamily="34" charset="0"/>
              </a:rPr>
              <a:t>Всички</a:t>
            </a:r>
            <a:r>
              <a:rPr lang="ru-RU" dirty="0">
                <a:latin typeface="Arial" panose="020B0604020202020204" pitchFamily="34" charset="0"/>
              </a:rPr>
              <a:t> </a:t>
            </a:r>
            <a:r>
              <a:rPr lang="ru-RU" dirty="0" err="1">
                <a:latin typeface="Arial" panose="020B0604020202020204" pitchFamily="34" charset="0"/>
              </a:rPr>
              <a:t>останали</a:t>
            </a:r>
            <a:r>
              <a:rPr lang="ru-RU" dirty="0">
                <a:latin typeface="Arial" panose="020B0604020202020204" pitchFamily="34" charset="0"/>
              </a:rPr>
              <a:t> </a:t>
            </a:r>
            <a:r>
              <a:rPr lang="ru-RU" dirty="0" err="1">
                <a:latin typeface="Arial" panose="020B0604020202020204" pitchFamily="34" charset="0"/>
              </a:rPr>
              <a:t>размери</a:t>
            </a:r>
            <a:r>
              <a:rPr lang="ru-RU" dirty="0">
                <a:latin typeface="Arial" panose="020B0604020202020204" pitchFamily="34" charset="0"/>
              </a:rPr>
              <a:t> на </a:t>
            </a:r>
            <a:r>
              <a:rPr lang="ru-RU" dirty="0" err="1">
                <a:latin typeface="Arial" panose="020B0604020202020204" pitchFamily="34" charset="0"/>
              </a:rPr>
              <a:t>детайлите</a:t>
            </a:r>
            <a:r>
              <a:rPr lang="ru-RU" dirty="0">
                <a:latin typeface="Arial" panose="020B0604020202020204" pitchFamily="34" charset="0"/>
              </a:rPr>
              <a:t> на </a:t>
            </a:r>
            <a:r>
              <a:rPr lang="ru-RU" dirty="0" err="1">
                <a:latin typeface="Arial" panose="020B0604020202020204" pitchFamily="34" charset="0"/>
              </a:rPr>
              <a:t>резбовото</a:t>
            </a:r>
            <a:r>
              <a:rPr lang="ru-RU" dirty="0">
                <a:latin typeface="Arial" panose="020B0604020202020204" pitchFamily="34" charset="0"/>
              </a:rPr>
              <a:t> </a:t>
            </a:r>
            <a:r>
              <a:rPr lang="ru-RU" dirty="0" err="1">
                <a:latin typeface="Arial" panose="020B0604020202020204" pitchFamily="34" charset="0"/>
              </a:rPr>
              <a:t>съединение</a:t>
            </a:r>
            <a:r>
              <a:rPr lang="ru-RU" dirty="0">
                <a:latin typeface="Arial" panose="020B0604020202020204" pitchFamily="34" charset="0"/>
              </a:rPr>
              <a:t> (гайки, </a:t>
            </a:r>
            <a:r>
              <a:rPr lang="ru-RU" dirty="0" err="1">
                <a:latin typeface="Arial" panose="020B0604020202020204" pitchFamily="34" charset="0"/>
              </a:rPr>
              <a:t>шайби</a:t>
            </a:r>
            <a:r>
              <a:rPr lang="ru-RU" dirty="0">
                <a:latin typeface="Arial" panose="020B0604020202020204" pitchFamily="34" charset="0"/>
              </a:rPr>
              <a:t> и др.) се </a:t>
            </a:r>
            <a:r>
              <a:rPr lang="ru-RU" dirty="0" err="1">
                <a:latin typeface="Arial" panose="020B0604020202020204" pitchFamily="34" charset="0"/>
              </a:rPr>
              <a:t>приемат</a:t>
            </a:r>
            <a:r>
              <a:rPr lang="ru-RU" dirty="0">
                <a:latin typeface="Arial" panose="020B0604020202020204" pitchFamily="34" charset="0"/>
              </a:rPr>
              <a:t> в </a:t>
            </a:r>
            <a:r>
              <a:rPr lang="ru-RU" dirty="0" err="1">
                <a:latin typeface="Arial" panose="020B0604020202020204" pitchFamily="34" charset="0"/>
              </a:rPr>
              <a:t>зависимост</a:t>
            </a:r>
            <a:r>
              <a:rPr lang="ru-RU" dirty="0">
                <a:latin typeface="Arial" panose="020B0604020202020204" pitchFamily="34" charset="0"/>
              </a:rPr>
              <a:t> от </a:t>
            </a:r>
            <a:r>
              <a:rPr lang="ru-RU" dirty="0" err="1">
                <a:latin typeface="Arial" panose="020B0604020202020204" pitchFamily="34" charset="0"/>
              </a:rPr>
              <a:t>диаметъра</a:t>
            </a:r>
            <a:r>
              <a:rPr lang="ru-RU" dirty="0">
                <a:latin typeface="Arial" panose="020B0604020202020204" pitchFamily="34" charset="0"/>
              </a:rPr>
              <a:t> на </a:t>
            </a:r>
            <a:r>
              <a:rPr lang="ru-RU" dirty="0" err="1">
                <a:latin typeface="Arial" panose="020B0604020202020204" pitchFamily="34" charset="0"/>
              </a:rPr>
              <a:t>резбата</a:t>
            </a:r>
            <a:r>
              <a:rPr lang="ru-RU" dirty="0">
                <a:latin typeface="Arial" panose="020B0604020202020204" pitchFamily="34" charset="0"/>
              </a:rPr>
              <a:t> по </a:t>
            </a:r>
            <a:r>
              <a:rPr lang="ru-RU" dirty="0" err="1">
                <a:latin typeface="Arial" panose="020B0604020202020204" pitchFamily="34" charset="0"/>
              </a:rPr>
              <a:t>действащия</a:t>
            </a:r>
            <a:r>
              <a:rPr lang="ru-RU" dirty="0">
                <a:latin typeface="Arial" panose="020B0604020202020204" pitchFamily="34" charset="0"/>
              </a:rPr>
              <a:t> стандарт.</a:t>
            </a:r>
          </a:p>
          <a:p>
            <a:pPr algn="just"/>
            <a:r>
              <a:rPr lang="ru-RU" dirty="0">
                <a:latin typeface="Arial" panose="020B0604020202020204" pitchFamily="34" charset="0"/>
              </a:rPr>
              <a:t>При </a:t>
            </a:r>
            <a:r>
              <a:rPr lang="ru-RU" dirty="0" err="1">
                <a:latin typeface="Arial" panose="020B0604020202020204" pitchFamily="34" charset="0"/>
              </a:rPr>
              <a:t>изчисляването</a:t>
            </a:r>
            <a:r>
              <a:rPr lang="ru-RU" dirty="0">
                <a:latin typeface="Arial" panose="020B0604020202020204" pitchFamily="34" charset="0"/>
              </a:rPr>
              <a:t> на </a:t>
            </a:r>
            <a:r>
              <a:rPr lang="ru-RU" dirty="0" err="1">
                <a:latin typeface="Arial" panose="020B0604020202020204" pitchFamily="34" charset="0"/>
              </a:rPr>
              <a:t>резбовите</a:t>
            </a:r>
            <a:r>
              <a:rPr lang="ru-RU" dirty="0">
                <a:latin typeface="Arial" panose="020B0604020202020204" pitchFamily="34" charset="0"/>
              </a:rPr>
              <a:t> </a:t>
            </a:r>
            <a:r>
              <a:rPr lang="ru-RU" dirty="0" err="1">
                <a:latin typeface="Arial" panose="020B0604020202020204" pitchFamily="34" charset="0"/>
              </a:rPr>
              <a:t>съединения</a:t>
            </a:r>
            <a:r>
              <a:rPr lang="ru-RU" dirty="0">
                <a:latin typeface="Arial" panose="020B0604020202020204" pitchFamily="34" charset="0"/>
              </a:rPr>
              <a:t> се </a:t>
            </a:r>
            <a:r>
              <a:rPr lang="ru-RU" dirty="0" err="1">
                <a:latin typeface="Arial" panose="020B0604020202020204" pitchFamily="34" charset="0"/>
              </a:rPr>
              <a:t>вземат</a:t>
            </a:r>
            <a:r>
              <a:rPr lang="ru-RU" dirty="0">
                <a:latin typeface="Arial" panose="020B0604020202020204" pitchFamily="34" charset="0"/>
              </a:rPr>
              <a:t> </a:t>
            </a:r>
            <a:r>
              <a:rPr lang="ru-RU" dirty="0" err="1">
                <a:latin typeface="Arial" panose="020B0604020202020204" pitchFamily="34" charset="0"/>
              </a:rPr>
              <a:t>предвид</a:t>
            </a:r>
            <a:r>
              <a:rPr lang="ru-RU" dirty="0">
                <a:latin typeface="Arial" panose="020B0604020202020204" pitchFamily="34" charset="0"/>
              </a:rPr>
              <a:t> </a:t>
            </a:r>
            <a:r>
              <a:rPr lang="ru-RU" dirty="0" err="1">
                <a:latin typeface="Arial" panose="020B0604020202020204" pitchFamily="34" charset="0"/>
              </a:rPr>
              <a:t>големината</a:t>
            </a:r>
            <a:r>
              <a:rPr lang="ru-RU" dirty="0">
                <a:latin typeface="Arial" panose="020B0604020202020204" pitchFamily="34" charset="0"/>
              </a:rPr>
              <a:t> и характера на действие на </a:t>
            </a:r>
            <a:r>
              <a:rPr lang="ru-RU" dirty="0" err="1">
                <a:latin typeface="Arial" panose="020B0604020202020204" pitchFamily="34" charset="0"/>
              </a:rPr>
              <a:t>натоварващите</a:t>
            </a:r>
            <a:r>
              <a:rPr lang="ru-RU" dirty="0">
                <a:latin typeface="Arial" panose="020B0604020202020204" pitchFamily="34" charset="0"/>
              </a:rPr>
              <a:t> </a:t>
            </a:r>
            <a:r>
              <a:rPr lang="ru-RU" dirty="0" err="1">
                <a:latin typeface="Arial" panose="020B0604020202020204" pitchFamily="34" charset="0"/>
              </a:rPr>
              <a:t>сили</a:t>
            </a:r>
            <a:r>
              <a:rPr lang="ru-RU" dirty="0">
                <a:latin typeface="Arial" panose="020B0604020202020204" pitchFamily="34" charset="0"/>
              </a:rPr>
              <a:t>, </a:t>
            </a:r>
            <a:r>
              <a:rPr lang="ru-RU" dirty="0" err="1">
                <a:latin typeface="Arial" panose="020B0604020202020204" pitchFamily="34" charset="0"/>
              </a:rPr>
              <a:t>материалът</a:t>
            </a:r>
            <a:r>
              <a:rPr lang="ru-RU" dirty="0">
                <a:latin typeface="Arial" panose="020B0604020202020204" pitchFamily="34" charset="0"/>
              </a:rPr>
              <a:t> на </a:t>
            </a:r>
            <a:r>
              <a:rPr lang="ru-RU" dirty="0" err="1">
                <a:latin typeface="Arial" panose="020B0604020202020204" pitchFamily="34" charset="0"/>
              </a:rPr>
              <a:t>елементите</a:t>
            </a:r>
            <a:r>
              <a:rPr lang="ru-RU" dirty="0">
                <a:latin typeface="Arial" panose="020B0604020202020204" pitchFamily="34" charset="0"/>
              </a:rPr>
              <a:t>, </a:t>
            </a:r>
            <a:r>
              <a:rPr lang="ru-RU" dirty="0" err="1">
                <a:latin typeface="Arial" panose="020B0604020202020204" pitchFamily="34" charset="0"/>
              </a:rPr>
              <a:t>технологията</a:t>
            </a:r>
            <a:r>
              <a:rPr lang="ru-RU" dirty="0">
                <a:latin typeface="Arial" panose="020B0604020202020204" pitchFamily="34" charset="0"/>
              </a:rPr>
              <a:t> на </a:t>
            </a:r>
            <a:r>
              <a:rPr lang="ru-RU" dirty="0" err="1">
                <a:latin typeface="Arial" panose="020B0604020202020204" pitchFamily="34" charset="0"/>
              </a:rPr>
              <a:t>получаване</a:t>
            </a:r>
            <a:r>
              <a:rPr lang="ru-RU" dirty="0">
                <a:latin typeface="Arial" panose="020B0604020202020204" pitchFamily="34" charset="0"/>
              </a:rPr>
              <a:t> на </a:t>
            </a:r>
            <a:r>
              <a:rPr lang="ru-RU" dirty="0" err="1">
                <a:latin typeface="Arial" panose="020B0604020202020204" pitchFamily="34" charset="0"/>
              </a:rPr>
              <a:t>резбата</a:t>
            </a:r>
            <a:r>
              <a:rPr lang="ru-RU" dirty="0">
                <a:latin typeface="Arial" panose="020B0604020202020204" pitchFamily="34" charset="0"/>
              </a:rPr>
              <a:t> и </a:t>
            </a:r>
            <a:r>
              <a:rPr lang="ru-RU" dirty="0" err="1">
                <a:latin typeface="Arial" panose="020B0604020202020204" pitchFamily="34" charset="0"/>
              </a:rPr>
              <a:t>особеностите</a:t>
            </a:r>
            <a:r>
              <a:rPr lang="ru-RU" dirty="0">
                <a:latin typeface="Arial" panose="020B0604020202020204" pitchFamily="34" charset="0"/>
              </a:rPr>
              <a:t> в </a:t>
            </a:r>
            <a:r>
              <a:rPr lang="ru-RU" dirty="0" err="1">
                <a:latin typeface="Arial" panose="020B0604020202020204" pitchFamily="34" charset="0"/>
              </a:rPr>
              <a:t>конструкцията</a:t>
            </a:r>
            <a:r>
              <a:rPr lang="ru-RU" dirty="0">
                <a:latin typeface="Arial" panose="020B0604020202020204" pitchFamily="34" charset="0"/>
              </a:rPr>
              <a:t> на </a:t>
            </a:r>
            <a:r>
              <a:rPr lang="ru-RU" dirty="0" err="1">
                <a:latin typeface="Arial" panose="020B0604020202020204" pitchFamily="34" charset="0"/>
              </a:rPr>
              <a:t>свързваните</a:t>
            </a:r>
            <a:r>
              <a:rPr lang="ru-RU" dirty="0">
                <a:latin typeface="Arial" panose="020B0604020202020204" pitchFamily="34" charset="0"/>
              </a:rPr>
              <a:t> части.</a:t>
            </a:r>
          </a:p>
        </p:txBody>
      </p:sp>
    </p:spTree>
    <p:extLst>
      <p:ext uri="{BB962C8B-B14F-4D97-AF65-F5344CB8AC3E}">
        <p14:creationId xmlns:p14="http://schemas.microsoft.com/office/powerpoint/2010/main" val="1954279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1DEF-3780-4CB9-8771-C0B6F98CB39D}"/>
              </a:ext>
            </a:extLst>
          </p:cNvPr>
          <p:cNvSpPr>
            <a:spLocks noGrp="1"/>
          </p:cNvSpPr>
          <p:nvPr>
            <p:ph type="title"/>
          </p:nvPr>
        </p:nvSpPr>
        <p:spPr>
          <a:xfrm>
            <a:off x="438539" y="250094"/>
            <a:ext cx="4277477" cy="177971"/>
          </a:xfrm>
        </p:spPr>
        <p:txBody>
          <a:bodyPr/>
          <a:lstStyle/>
          <a:p>
            <a:r>
              <a:rPr lang="bg-BG" sz="2400" dirty="0">
                <a:solidFill>
                  <a:srgbClr val="C00000"/>
                </a:solidFill>
                <a:effectLst/>
                <a:latin typeface="Arial" pitchFamily="34" charset="0"/>
                <a:cs typeface="Arial" pitchFamily="34" charset="0"/>
              </a:rPr>
              <a:t>Неразглобяеми съединения</a:t>
            </a:r>
            <a:br>
              <a:rPr lang="bg-BG" sz="2400" dirty="0">
                <a:solidFill>
                  <a:srgbClr val="C00000"/>
                </a:solidFill>
                <a:effectLst/>
                <a:latin typeface="Arial" pitchFamily="34" charset="0"/>
                <a:cs typeface="Arial" pitchFamily="34" charset="0"/>
              </a:rPr>
            </a:br>
            <a:endParaRPr lang="en-US" sz="2400" dirty="0"/>
          </a:p>
        </p:txBody>
      </p:sp>
      <p:sp>
        <p:nvSpPr>
          <p:cNvPr id="4" name="Slide Number Placeholder 3">
            <a:extLst>
              <a:ext uri="{FF2B5EF4-FFF2-40B4-BE49-F238E27FC236}">
                <a16:creationId xmlns:a16="http://schemas.microsoft.com/office/drawing/2014/main" id="{36A6D262-67BC-4D34-AD32-AF55A60BC433}"/>
              </a:ext>
            </a:extLst>
          </p:cNvPr>
          <p:cNvSpPr>
            <a:spLocks noGrp="1"/>
          </p:cNvSpPr>
          <p:nvPr>
            <p:ph type="sldNum" sz="quarter" idx="12"/>
          </p:nvPr>
        </p:nvSpPr>
        <p:spPr/>
        <p:txBody>
          <a:bodyPr/>
          <a:lstStyle/>
          <a:p>
            <a:fld id="{BFE999D1-F9A4-4778-B8C7-0170286633BE}" type="slidenum">
              <a:rPr lang="bg-BG" smtClean="0"/>
              <a:pPr/>
              <a:t>5</a:t>
            </a:fld>
            <a:endParaRPr lang="bg-BG"/>
          </a:p>
        </p:txBody>
      </p:sp>
      <p:pic>
        <p:nvPicPr>
          <p:cNvPr id="5" name="Picture 4">
            <a:extLst>
              <a:ext uri="{FF2B5EF4-FFF2-40B4-BE49-F238E27FC236}">
                <a16:creationId xmlns:a16="http://schemas.microsoft.com/office/drawing/2014/main" id="{9C26968A-262B-451B-87C2-2CF8BBFC6EA9}"/>
              </a:ext>
            </a:extLst>
          </p:cNvPr>
          <p:cNvPicPr>
            <a:picLocks noChangeAspect="1"/>
          </p:cNvPicPr>
          <p:nvPr/>
        </p:nvPicPr>
        <p:blipFill>
          <a:blip r:embed="rId2"/>
          <a:stretch>
            <a:fillRect/>
          </a:stretch>
        </p:blipFill>
        <p:spPr>
          <a:xfrm>
            <a:off x="179512" y="548680"/>
            <a:ext cx="5780214" cy="3272270"/>
          </a:xfrm>
          <a:prstGeom prst="rect">
            <a:avLst/>
          </a:prstGeom>
        </p:spPr>
      </p:pic>
      <p:pic>
        <p:nvPicPr>
          <p:cNvPr id="6" name="Picture 5">
            <a:extLst>
              <a:ext uri="{FF2B5EF4-FFF2-40B4-BE49-F238E27FC236}">
                <a16:creationId xmlns:a16="http://schemas.microsoft.com/office/drawing/2014/main" id="{5EBE08ED-3BD2-4ACD-86EB-A619953B7BC6}"/>
              </a:ext>
            </a:extLst>
          </p:cNvPr>
          <p:cNvPicPr>
            <a:picLocks noChangeAspect="1"/>
          </p:cNvPicPr>
          <p:nvPr/>
        </p:nvPicPr>
        <p:blipFill>
          <a:blip r:embed="rId3"/>
          <a:stretch>
            <a:fillRect/>
          </a:stretch>
        </p:blipFill>
        <p:spPr>
          <a:xfrm>
            <a:off x="4326423" y="4129881"/>
            <a:ext cx="4453554" cy="1854722"/>
          </a:xfrm>
          <a:prstGeom prst="rect">
            <a:avLst/>
          </a:prstGeom>
        </p:spPr>
      </p:pic>
      <p:pic>
        <p:nvPicPr>
          <p:cNvPr id="7" name="Picture 6">
            <a:extLst>
              <a:ext uri="{FF2B5EF4-FFF2-40B4-BE49-F238E27FC236}">
                <a16:creationId xmlns:a16="http://schemas.microsoft.com/office/drawing/2014/main" id="{0C303AB7-7DC9-45F3-ABE5-3F7012C5C9E3}"/>
              </a:ext>
            </a:extLst>
          </p:cNvPr>
          <p:cNvPicPr>
            <a:picLocks noChangeAspect="1"/>
          </p:cNvPicPr>
          <p:nvPr/>
        </p:nvPicPr>
        <p:blipFill>
          <a:blip r:embed="rId4"/>
          <a:stretch>
            <a:fillRect/>
          </a:stretch>
        </p:blipFill>
        <p:spPr>
          <a:xfrm>
            <a:off x="211763" y="4129881"/>
            <a:ext cx="3099922" cy="2088232"/>
          </a:xfrm>
          <a:prstGeom prst="rect">
            <a:avLst/>
          </a:prstGeom>
        </p:spPr>
      </p:pic>
      <p:sp>
        <p:nvSpPr>
          <p:cNvPr id="8" name="TextBox 7">
            <a:extLst>
              <a:ext uri="{FF2B5EF4-FFF2-40B4-BE49-F238E27FC236}">
                <a16:creationId xmlns:a16="http://schemas.microsoft.com/office/drawing/2014/main" id="{0DC527B3-3702-4C82-87B3-0D43A069D0BB}"/>
              </a:ext>
            </a:extLst>
          </p:cNvPr>
          <p:cNvSpPr txBox="1"/>
          <p:nvPr/>
        </p:nvSpPr>
        <p:spPr>
          <a:xfrm>
            <a:off x="3779912" y="6277208"/>
            <a:ext cx="5036983" cy="307777"/>
          </a:xfrm>
          <a:prstGeom prst="rect">
            <a:avLst/>
          </a:prstGeom>
          <a:noFill/>
        </p:spPr>
        <p:txBody>
          <a:bodyPr wrap="square" rtlCol="0">
            <a:spAutoFit/>
          </a:bodyPr>
          <a:lstStyle/>
          <a:p>
            <a:r>
              <a:rPr lang="en-US" sz="1400" dirty="0"/>
              <a:t>http://</a:t>
            </a:r>
            <a:r>
              <a:rPr lang="bg-BG" sz="1400" dirty="0"/>
              <a:t>е</a:t>
            </a:r>
            <a:r>
              <a:rPr lang="en-US" sz="1400" dirty="0"/>
              <a:t>lse.uctm.edu/users/</a:t>
            </a:r>
            <a:r>
              <a:rPr lang="en-US" sz="1400" dirty="0" err="1"/>
              <a:t>Iliev</a:t>
            </a:r>
            <a:r>
              <a:rPr lang="en-US" sz="1400" dirty="0"/>
              <a:t>/</a:t>
            </a:r>
            <a:r>
              <a:rPr lang="en-US" sz="1400" dirty="0" err="1"/>
              <a:t>lekcij</a:t>
            </a:r>
            <a:r>
              <a:rPr lang="en-US" sz="1400" dirty="0"/>
              <a:t>/N18/N18_nit.htm</a:t>
            </a:r>
          </a:p>
        </p:txBody>
      </p:sp>
      <p:sp>
        <p:nvSpPr>
          <p:cNvPr id="9" name="TextBox 8">
            <a:extLst>
              <a:ext uri="{FF2B5EF4-FFF2-40B4-BE49-F238E27FC236}">
                <a16:creationId xmlns:a16="http://schemas.microsoft.com/office/drawing/2014/main" id="{B5B188A5-5F3B-444D-9554-D83708031758}"/>
              </a:ext>
            </a:extLst>
          </p:cNvPr>
          <p:cNvSpPr txBox="1"/>
          <p:nvPr/>
        </p:nvSpPr>
        <p:spPr>
          <a:xfrm>
            <a:off x="6118891" y="127631"/>
            <a:ext cx="2845597" cy="3693319"/>
          </a:xfrm>
          <a:prstGeom prst="rect">
            <a:avLst/>
          </a:prstGeom>
          <a:noFill/>
        </p:spPr>
        <p:txBody>
          <a:bodyPr wrap="square" rtlCol="0">
            <a:spAutoFit/>
          </a:bodyPr>
          <a:lstStyle/>
          <a:p>
            <a:pPr algn="ctr"/>
            <a:r>
              <a:rPr lang="bg-BG" dirty="0">
                <a:solidFill>
                  <a:srgbClr val="C00000"/>
                </a:solidFill>
              </a:rPr>
              <a:t>Материали за нитови съединения:</a:t>
            </a:r>
          </a:p>
          <a:p>
            <a:endParaRPr lang="bg-BG" dirty="0"/>
          </a:p>
          <a:p>
            <a:pPr marL="285750" indent="-285750">
              <a:buFont typeface="Wingdings" panose="05000000000000000000" pitchFamily="2" charset="2"/>
              <a:buChar char="ü"/>
            </a:pPr>
            <a:r>
              <a:rPr lang="bg-BG" dirty="0"/>
              <a:t>нисковъглеродни стомани;</a:t>
            </a:r>
          </a:p>
          <a:p>
            <a:pPr marL="285750" indent="-285750">
              <a:buFont typeface="Wingdings" panose="05000000000000000000" pitchFamily="2" charset="2"/>
              <a:buChar char="ü"/>
            </a:pPr>
            <a:r>
              <a:rPr lang="bg-BG" dirty="0"/>
              <a:t>алуминий и сплавите му; </a:t>
            </a:r>
          </a:p>
          <a:p>
            <a:pPr marL="285750" indent="-285750">
              <a:buFont typeface="Wingdings" panose="05000000000000000000" pitchFamily="2" charset="2"/>
              <a:buChar char="ü"/>
            </a:pPr>
            <a:r>
              <a:rPr lang="bg-BG" dirty="0"/>
              <a:t>мед; </a:t>
            </a:r>
          </a:p>
          <a:p>
            <a:pPr marL="285750" indent="-285750">
              <a:buFont typeface="Wingdings" panose="05000000000000000000" pitchFamily="2" charset="2"/>
              <a:buChar char="ü"/>
            </a:pPr>
            <a:r>
              <a:rPr lang="bg-BG" dirty="0"/>
              <a:t>месинг</a:t>
            </a:r>
          </a:p>
          <a:p>
            <a:pPr marL="285750" indent="-285750">
              <a:buFont typeface="Wingdings" panose="05000000000000000000" pitchFamily="2" charset="2"/>
              <a:buChar char="ü"/>
            </a:pPr>
            <a:endParaRPr lang="bg-BG" dirty="0"/>
          </a:p>
          <a:p>
            <a:pPr marL="285750" indent="-285750">
              <a:buFont typeface="Wingdings" panose="05000000000000000000" pitchFamily="2" charset="2"/>
              <a:buChar char="ü"/>
            </a:pPr>
            <a:r>
              <a:rPr lang="bg-BG" dirty="0"/>
              <a:t>(материалът трябва да бъде достатъчно пластичен)</a:t>
            </a:r>
            <a:endParaRPr lang="en-US" dirty="0"/>
          </a:p>
        </p:txBody>
      </p:sp>
    </p:spTree>
    <p:extLst>
      <p:ext uri="{BB962C8B-B14F-4D97-AF65-F5344CB8AC3E}">
        <p14:creationId xmlns:p14="http://schemas.microsoft.com/office/powerpoint/2010/main" val="3967732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472386" cy="1143000"/>
          </a:xfrm>
        </p:spPr>
        <p:txBody>
          <a:bodyPr/>
          <a:lstStyle/>
          <a:p>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a:t>
            </a:r>
            <a:r>
              <a:rPr lang="bg-BG" sz="1800" dirty="0" err="1">
                <a:solidFill>
                  <a:schemeClr val="tx1"/>
                </a:solidFill>
                <a:latin typeface="Arial" pitchFamily="34" charset="0"/>
                <a:cs typeface="Arial" pitchFamily="34" charset="0"/>
              </a:rPr>
              <a:t>уредостроене</a:t>
            </a:r>
            <a:r>
              <a:rPr lang="bg-BG" sz="1800" dirty="0">
                <a:solidFill>
                  <a:schemeClr val="tx1"/>
                </a:solidFill>
                <a:latin typeface="Arial" pitchFamily="34" charset="0"/>
                <a:cs typeface="Arial" pitchFamily="34" charset="0"/>
              </a:rPr>
              <a:t>”</a:t>
            </a:r>
            <a:endParaRPr lang="bg-BG" sz="1800" dirty="0">
              <a:latin typeface="Arial" pitchFamily="34" charset="0"/>
              <a:cs typeface="Arial" pitchFamily="34" charset="0"/>
            </a:endParaRPr>
          </a:p>
        </p:txBody>
      </p:sp>
      <p:sp>
        <p:nvSpPr>
          <p:cNvPr id="3" name="Content Placeholder 2"/>
          <p:cNvSpPr>
            <a:spLocks noGrp="1"/>
          </p:cNvSpPr>
          <p:nvPr>
            <p:ph idx="1"/>
          </p:nvPr>
        </p:nvSpPr>
        <p:spPr/>
        <p:txBody>
          <a:bodyPr/>
          <a:lstStyle/>
          <a:p>
            <a:pPr algn="ctr">
              <a:buNone/>
            </a:pPr>
            <a:endParaRPr lang="bg-BG" sz="4000" dirty="0">
              <a:solidFill>
                <a:srgbClr val="3333CC"/>
              </a:solidFill>
              <a:latin typeface="Arial" pitchFamily="34" charset="0"/>
              <a:cs typeface="Arial" pitchFamily="34" charset="0"/>
            </a:endParaRPr>
          </a:p>
          <a:p>
            <a:pPr algn="ctr">
              <a:buNone/>
            </a:pPr>
            <a:r>
              <a:rPr lang="bg-BG" sz="4000" dirty="0">
                <a:solidFill>
                  <a:srgbClr val="3333CC"/>
                </a:solidFill>
                <a:effectLst/>
                <a:latin typeface="Arial" pitchFamily="34" charset="0"/>
                <a:cs typeface="Arial" pitchFamily="34" charset="0"/>
              </a:rPr>
              <a:t>Благодаря за вниманието!</a:t>
            </a:r>
          </a:p>
        </p:txBody>
      </p:sp>
      <p:sp>
        <p:nvSpPr>
          <p:cNvPr id="4" name="Slide Number Placeholder 3"/>
          <p:cNvSpPr>
            <a:spLocks noGrp="1"/>
          </p:cNvSpPr>
          <p:nvPr>
            <p:ph type="sldNum" sz="quarter" idx="12"/>
          </p:nvPr>
        </p:nvSpPr>
        <p:spPr/>
        <p:txBody>
          <a:bodyPr/>
          <a:lstStyle/>
          <a:p>
            <a:fld id="{BFE999D1-F9A4-4778-B8C7-0170286633BE}" type="slidenum">
              <a:rPr lang="bg-BG" smtClean="0"/>
              <a:pPr/>
              <a:t>50</a:t>
            </a:fld>
            <a:endParaRPr lang="bg-BG"/>
          </a:p>
        </p:txBody>
      </p:sp>
      <p:pic>
        <p:nvPicPr>
          <p:cNvPr id="5" name="Picture 4" descr="Logo-TU-blu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4294967295"/>
          </p:nvPr>
        </p:nvSpPr>
        <p:spPr>
          <a:xfrm>
            <a:off x="714348" y="285728"/>
            <a:ext cx="8205094" cy="579710"/>
          </a:xfrm>
          <a:prstGeom prst="rect">
            <a:avLst/>
          </a:prstGeom>
        </p:spPr>
        <p:txBody>
          <a:bodyPr/>
          <a:lstStyle/>
          <a:p>
            <a:pPr marL="109537" indent="0" algn="ctr">
              <a:buNone/>
            </a:pPr>
            <a:r>
              <a:rPr lang="bg-BG" sz="2200" dirty="0">
                <a:solidFill>
                  <a:srgbClr val="C00000"/>
                </a:solidFill>
                <a:effectLst/>
                <a:latin typeface="Arial" pitchFamily="34" charset="0"/>
                <a:cs typeface="Arial" pitchFamily="34" charset="0"/>
              </a:rPr>
              <a:t>Неразглобяеми съединения</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 name="Picture 21" descr="Rivets-heads.tif"/>
          <p:cNvPicPr>
            <a:picLocks noChangeAspect="1"/>
          </p:cNvPicPr>
          <p:nvPr/>
        </p:nvPicPr>
        <p:blipFill>
          <a:blip r:embed="rId2" cstate="print"/>
          <a:stretch>
            <a:fillRect/>
          </a:stretch>
        </p:blipFill>
        <p:spPr>
          <a:xfrm>
            <a:off x="142844" y="714356"/>
            <a:ext cx="8813418" cy="271155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24" descr="Fig_8_2.jpg"/>
          <p:cNvPicPr>
            <a:picLocks noChangeAspect="1"/>
          </p:cNvPicPr>
          <p:nvPr/>
        </p:nvPicPr>
        <p:blipFill>
          <a:blip r:embed="rId3" cstate="print"/>
          <a:stretch>
            <a:fillRect/>
          </a:stretch>
        </p:blipFill>
        <p:spPr>
          <a:xfrm>
            <a:off x="4385674" y="3861047"/>
            <a:ext cx="4369096" cy="260818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3470522"/>
            <a:ext cx="3333750" cy="78105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4344184"/>
            <a:ext cx="3333750" cy="78105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83" y="5270990"/>
            <a:ext cx="3333750" cy="78105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924" y="6062590"/>
            <a:ext cx="3333750" cy="847725"/>
          </a:xfrm>
          <a:prstGeom prst="rect">
            <a:avLst/>
          </a:prstGeom>
        </p:spPr>
      </p:pic>
    </p:spTree>
    <p:extLst>
      <p:ext uri="{BB962C8B-B14F-4D97-AF65-F5344CB8AC3E}">
        <p14:creationId xmlns:p14="http://schemas.microsoft.com/office/powerpoint/2010/main" val="38300035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descr="8_3_c.png"/>
          <p:cNvPicPr>
            <a:picLocks noChangeAspect="1"/>
          </p:cNvPicPr>
          <p:nvPr/>
        </p:nvPicPr>
        <p:blipFill>
          <a:blip r:embed="rId2" cstate="print"/>
          <a:stretch>
            <a:fillRect/>
          </a:stretch>
        </p:blipFill>
        <p:spPr>
          <a:xfrm>
            <a:off x="6156176" y="1268760"/>
            <a:ext cx="2349542" cy="1872208"/>
          </a:xfrm>
          <a:prstGeom prst="rect">
            <a:avLst/>
          </a:prstGeom>
        </p:spPr>
      </p:pic>
      <p:sp>
        <p:nvSpPr>
          <p:cNvPr id="16" name="Rectangle 15"/>
          <p:cNvSpPr/>
          <p:nvPr/>
        </p:nvSpPr>
        <p:spPr>
          <a:xfrm>
            <a:off x="395536" y="110248"/>
            <a:ext cx="4874984" cy="646331"/>
          </a:xfrm>
          <a:prstGeom prst="rect">
            <a:avLst/>
          </a:prstGeom>
        </p:spPr>
        <p:txBody>
          <a:bodyPr wrap="square">
            <a:spAutoFit/>
          </a:bodyPr>
          <a:lstStyle/>
          <a:p>
            <a:r>
              <a:rPr lang="bg-BG" b="1" i="1" dirty="0">
                <a:solidFill>
                  <a:srgbClr val="333399"/>
                </a:solidFill>
                <a:latin typeface="Arial" panose="020B0604020202020204" pitchFamily="34" charset="0"/>
              </a:rPr>
              <a:t>Поп нитове </a:t>
            </a:r>
            <a:r>
              <a:rPr lang="bg-BG" dirty="0">
                <a:solidFill>
                  <a:srgbClr val="333399"/>
                </a:solidFill>
                <a:latin typeface="Arial" panose="020B0604020202020204" pitchFamily="34" charset="0"/>
              </a:rPr>
              <a:t>– използват се, ако няма достъп от двете страни на съединението </a:t>
            </a:r>
            <a:endParaRPr lang="en-US" dirty="0">
              <a:solidFill>
                <a:srgbClr val="333399"/>
              </a:solidFill>
              <a:latin typeface="Arial" panose="020B0604020202020204" pitchFamily="34" charset="0"/>
            </a:endParaRPr>
          </a:p>
        </p:txBody>
      </p:sp>
      <p:sp>
        <p:nvSpPr>
          <p:cNvPr id="18" name="Rectangle 17"/>
          <p:cNvSpPr/>
          <p:nvPr/>
        </p:nvSpPr>
        <p:spPr>
          <a:xfrm>
            <a:off x="5004048" y="144183"/>
            <a:ext cx="4032449" cy="923330"/>
          </a:xfrm>
          <a:prstGeom prst="rect">
            <a:avLst/>
          </a:prstGeom>
        </p:spPr>
        <p:txBody>
          <a:bodyPr wrap="square">
            <a:spAutoFit/>
          </a:bodyPr>
          <a:lstStyle/>
          <a:p>
            <a:r>
              <a:rPr lang="bg-BG" b="1" i="1" dirty="0">
                <a:solidFill>
                  <a:srgbClr val="333399"/>
                </a:solidFill>
                <a:latin typeface="Arial" panose="020B0604020202020204" pitchFamily="34" charset="0"/>
              </a:rPr>
              <a:t>Експлозивни нитове </a:t>
            </a:r>
            <a:r>
              <a:rPr lang="bg-BG" dirty="0">
                <a:solidFill>
                  <a:srgbClr val="333399"/>
                </a:solidFill>
                <a:latin typeface="Arial" panose="020B0604020202020204" pitchFamily="34" charset="0"/>
              </a:rPr>
              <a:t>- използват се, ако няма достъп от двете страни на съединението </a:t>
            </a:r>
            <a:endParaRPr lang="en-US" dirty="0">
              <a:solidFill>
                <a:srgbClr val="333399"/>
              </a:solidFill>
              <a:latin typeface="Arial" panose="020B0604020202020204" pitchFamily="34" charset="0"/>
            </a:endParaRPr>
          </a:p>
        </p:txBody>
      </p:sp>
      <p:sp>
        <p:nvSpPr>
          <p:cNvPr id="50178" name="Rectangle 2"/>
          <p:cNvSpPr>
            <a:spLocks noChangeArrowheads="1"/>
          </p:cNvSpPr>
          <p:nvPr/>
        </p:nvSpPr>
        <p:spPr bwMode="auto">
          <a:xfrm>
            <a:off x="251520" y="3143248"/>
            <a:ext cx="889248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31800" algn="just" defTabSz="914400" rtl="0" eaLnBrk="1" fontAlgn="base" latinLnBrk="0" hangingPunct="1">
              <a:lnSpc>
                <a:spcPct val="100000"/>
              </a:lnSpc>
              <a:spcBef>
                <a:spcPct val="0"/>
              </a:spcBef>
              <a:spcAft>
                <a:spcPct val="0"/>
              </a:spcAft>
              <a:buClrTx/>
              <a:buSzTx/>
              <a:buFontTx/>
              <a:buNone/>
              <a:tabLst/>
            </a:pPr>
            <a:r>
              <a:rPr kumimoji="0" lang="bg-BG" b="1" i="1" u="none" strike="noStrike" cap="none" normalizeH="0" baseline="0" dirty="0">
                <a:ln>
                  <a:noFill/>
                </a:ln>
                <a:solidFill>
                  <a:srgbClr val="333399"/>
                </a:solidFill>
                <a:effectLst/>
                <a:latin typeface="Arial" pitchFamily="34" charset="0"/>
                <a:ea typeface="Times New Roman" pitchFamily="18" charset="0"/>
              </a:rPr>
              <a:t>Според предназначението</a:t>
            </a:r>
            <a:r>
              <a:rPr kumimoji="0" lang="bg-BG" b="0" i="1" u="none" strike="noStrike" cap="none" normalizeH="0" baseline="0" dirty="0">
                <a:ln>
                  <a:noFill/>
                </a:ln>
                <a:solidFill>
                  <a:srgbClr val="333399"/>
                </a:solidFill>
                <a:effectLst/>
                <a:latin typeface="Arial" pitchFamily="34" charset="0"/>
                <a:ea typeface="Times New Roman" pitchFamily="18" charset="0"/>
              </a:rPr>
              <a:t> </a:t>
            </a:r>
            <a:r>
              <a:rPr kumimoji="0" lang="bg-BG" b="0" i="1" u="none" strike="noStrike" cap="none" normalizeH="0" baseline="0" dirty="0">
                <a:ln>
                  <a:noFill/>
                </a:ln>
                <a:solidFill>
                  <a:schemeClr val="tx1"/>
                </a:solidFill>
                <a:effectLst/>
                <a:latin typeface="+mj-lt"/>
                <a:ea typeface="Times New Roman" pitchFamily="18" charset="0"/>
                <a:cs typeface="Arial" pitchFamily="34" charset="0"/>
              </a:rPr>
              <a:t>си нитовите съединения биват</a:t>
            </a:r>
            <a:r>
              <a:rPr kumimoji="0" lang="bg-BG" b="0" i="0" u="none" strike="noStrike" cap="none" normalizeH="0" baseline="0" dirty="0">
                <a:ln>
                  <a:noFill/>
                </a:ln>
                <a:solidFill>
                  <a:schemeClr val="tx1"/>
                </a:solidFill>
                <a:effectLst/>
                <a:latin typeface="+mj-lt"/>
                <a:ea typeface="Times New Roman" pitchFamily="18" charset="0"/>
                <a:cs typeface="Arial" pitchFamily="34" charset="0"/>
              </a:rPr>
              <a:t>: </a:t>
            </a:r>
            <a:endParaRPr kumimoji="0" lang="bg-BG" b="0" i="0" u="none" strike="noStrike" cap="none" normalizeH="0" baseline="0" dirty="0">
              <a:ln>
                <a:noFill/>
              </a:ln>
              <a:solidFill>
                <a:schemeClr val="tx1"/>
              </a:solidFill>
              <a:effectLst/>
              <a:latin typeface="+mj-lt"/>
              <a:cs typeface="Arial" pitchFamily="34" charset="0"/>
            </a:endParaRPr>
          </a:p>
        </p:txBody>
      </p:sp>
      <p:sp>
        <p:nvSpPr>
          <p:cNvPr id="20" name="Rectangle 19"/>
          <p:cNvSpPr/>
          <p:nvPr/>
        </p:nvSpPr>
        <p:spPr>
          <a:xfrm>
            <a:off x="785786" y="3643314"/>
            <a:ext cx="7776864" cy="923330"/>
          </a:xfrm>
          <a:prstGeom prst="rect">
            <a:avLst/>
          </a:prstGeom>
        </p:spPr>
        <p:txBody>
          <a:bodyPr wrap="square">
            <a:spAutoFit/>
          </a:bodyPr>
          <a:lstStyle/>
          <a:p>
            <a:pPr algn="just">
              <a:buFont typeface="Wingdings" pitchFamily="2" charset="2"/>
              <a:buChar char="ü"/>
            </a:pPr>
            <a:r>
              <a:rPr lang="bg-BG" dirty="0">
                <a:solidFill>
                  <a:srgbClr val="FF0000"/>
                </a:solidFill>
              </a:rPr>
              <a:t> </a:t>
            </a:r>
            <a:r>
              <a:rPr lang="bg-BG" dirty="0"/>
              <a:t>здрави нитови съединения, натоварени със значителни сили без да е необходимо да се осигурява плътност на съединението, прилагат се в метални конструкции;</a:t>
            </a:r>
            <a:endParaRPr lang="en-US" dirty="0"/>
          </a:p>
        </p:txBody>
      </p:sp>
      <p:sp>
        <p:nvSpPr>
          <p:cNvPr id="22" name="Rectangle 21"/>
          <p:cNvSpPr/>
          <p:nvPr/>
        </p:nvSpPr>
        <p:spPr>
          <a:xfrm>
            <a:off x="785786" y="4643446"/>
            <a:ext cx="7992888" cy="923330"/>
          </a:xfrm>
          <a:prstGeom prst="rect">
            <a:avLst/>
          </a:prstGeom>
        </p:spPr>
        <p:txBody>
          <a:bodyPr wrap="square">
            <a:spAutoFit/>
          </a:bodyPr>
          <a:lstStyle/>
          <a:p>
            <a:pPr algn="just">
              <a:buFont typeface="Wingdings" pitchFamily="2" charset="2"/>
              <a:buChar char="ü"/>
            </a:pPr>
            <a:r>
              <a:rPr lang="bg-BG" dirty="0">
                <a:solidFill>
                  <a:srgbClr val="FF0000"/>
                </a:solidFill>
              </a:rPr>
              <a:t> </a:t>
            </a:r>
            <a:r>
              <a:rPr lang="bg-BG" dirty="0"/>
              <a:t>плътни нитови съединения – не са натоварени със значителни сили, осигуряват плътност на съединението и се прилагат в съдове за течности и газове при малки налягания; </a:t>
            </a:r>
            <a:endParaRPr lang="en-US" dirty="0"/>
          </a:p>
        </p:txBody>
      </p:sp>
      <p:sp>
        <p:nvSpPr>
          <p:cNvPr id="24" name="Rectangle 23"/>
          <p:cNvSpPr/>
          <p:nvPr/>
        </p:nvSpPr>
        <p:spPr>
          <a:xfrm>
            <a:off x="714348" y="5643578"/>
            <a:ext cx="7920880" cy="923330"/>
          </a:xfrm>
          <a:prstGeom prst="rect">
            <a:avLst/>
          </a:prstGeom>
        </p:spPr>
        <p:txBody>
          <a:bodyPr wrap="square">
            <a:spAutoFit/>
          </a:bodyPr>
          <a:lstStyle/>
          <a:p>
            <a:pPr algn="just">
              <a:buFont typeface="Wingdings" pitchFamily="2" charset="2"/>
              <a:buChar char="ü"/>
            </a:pPr>
            <a:r>
              <a:rPr lang="bg-BG" dirty="0">
                <a:solidFill>
                  <a:srgbClr val="FF0000"/>
                </a:solidFill>
              </a:rPr>
              <a:t> </a:t>
            </a:r>
            <a:r>
              <a:rPr lang="bg-BG" dirty="0"/>
              <a:t>здраво-плътни нитови съединения - натоварени са със значителни сили, осигуряват необходимата якост и плътност, прилагат се в парни котли, резервоари за сгъстени газове и др.</a:t>
            </a:r>
            <a:endParaRPr lang="en-US" dirty="0"/>
          </a:p>
        </p:txBody>
      </p:sp>
      <p:pic>
        <p:nvPicPr>
          <p:cNvPr id="3" name="Picture 2">
            <a:extLst>
              <a:ext uri="{FF2B5EF4-FFF2-40B4-BE49-F238E27FC236}">
                <a16:creationId xmlns:a16="http://schemas.microsoft.com/office/drawing/2014/main" id="{54526329-5439-4F76-865A-9AA0EB1F78C2}"/>
              </a:ext>
            </a:extLst>
          </p:cNvPr>
          <p:cNvPicPr>
            <a:picLocks noChangeAspect="1"/>
          </p:cNvPicPr>
          <p:nvPr/>
        </p:nvPicPr>
        <p:blipFill>
          <a:blip r:embed="rId3"/>
          <a:stretch>
            <a:fillRect/>
          </a:stretch>
        </p:blipFill>
        <p:spPr>
          <a:xfrm>
            <a:off x="982403" y="706773"/>
            <a:ext cx="3351057" cy="2417978"/>
          </a:xfrm>
          <a:prstGeom prst="rect">
            <a:avLst/>
          </a:prstGeom>
        </p:spPr>
      </p:pic>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0178"/>
                                        </p:tgtEl>
                                        <p:attrNameLst>
                                          <p:attrName>style.visibility</p:attrName>
                                        </p:attrNameLst>
                                      </p:cBhvr>
                                      <p:to>
                                        <p:strVal val="visible"/>
                                      </p:to>
                                    </p:set>
                                    <p:anim calcmode="lin" valueType="num">
                                      <p:cBhvr additive="base">
                                        <p:cTn id="11" dur="500" fill="hold"/>
                                        <p:tgtEl>
                                          <p:spTgt spid="50178"/>
                                        </p:tgtEl>
                                        <p:attrNameLst>
                                          <p:attrName>ppt_x</p:attrName>
                                        </p:attrNameLst>
                                      </p:cBhvr>
                                      <p:tavLst>
                                        <p:tav tm="0">
                                          <p:val>
                                            <p:strVal val="#ppt_x"/>
                                          </p:val>
                                        </p:tav>
                                        <p:tav tm="100000">
                                          <p:val>
                                            <p:strVal val="#ppt_x"/>
                                          </p:val>
                                        </p:tav>
                                      </p:tavLst>
                                    </p:anim>
                                    <p:anim calcmode="lin" valueType="num">
                                      <p:cBhvr additive="base">
                                        <p:cTn id="12" dur="500" fill="hold"/>
                                        <p:tgtEl>
                                          <p:spTgt spid="5017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0178" grpId="0"/>
      <p:bldP spid="20"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C45A6D-2012-40AA-BD0D-100B4A01F62B}"/>
              </a:ext>
            </a:extLst>
          </p:cNvPr>
          <p:cNvSpPr>
            <a:spLocks noGrp="1"/>
          </p:cNvSpPr>
          <p:nvPr>
            <p:ph type="sldNum" sz="quarter" idx="12"/>
          </p:nvPr>
        </p:nvSpPr>
        <p:spPr/>
        <p:txBody>
          <a:bodyPr/>
          <a:lstStyle/>
          <a:p>
            <a:fld id="{BFE999D1-F9A4-4778-B8C7-0170286633BE}" type="slidenum">
              <a:rPr lang="bg-BG" smtClean="0"/>
              <a:pPr/>
              <a:t>8</a:t>
            </a:fld>
            <a:endParaRPr lang="bg-BG"/>
          </a:p>
        </p:txBody>
      </p:sp>
      <p:pic>
        <p:nvPicPr>
          <p:cNvPr id="5" name="Picture 4" descr="Most">
            <a:extLst>
              <a:ext uri="{FF2B5EF4-FFF2-40B4-BE49-F238E27FC236}">
                <a16:creationId xmlns:a16="http://schemas.microsoft.com/office/drawing/2014/main" id="{2B7426D3-935F-410E-A6D2-70A2E6C96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30038"/>
            <a:ext cx="3704894" cy="32869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DC0A2E-13AE-439D-AC40-97662FD2A4F6}"/>
              </a:ext>
            </a:extLst>
          </p:cNvPr>
          <p:cNvPicPr>
            <a:picLocks noChangeAspect="1"/>
          </p:cNvPicPr>
          <p:nvPr/>
        </p:nvPicPr>
        <p:blipFill>
          <a:blip r:embed="rId4"/>
          <a:stretch>
            <a:fillRect/>
          </a:stretch>
        </p:blipFill>
        <p:spPr>
          <a:xfrm>
            <a:off x="4378492" y="3419208"/>
            <a:ext cx="4349416" cy="3270492"/>
          </a:xfrm>
          <a:prstGeom prst="rect">
            <a:avLst/>
          </a:prstGeom>
        </p:spPr>
      </p:pic>
      <p:sp>
        <p:nvSpPr>
          <p:cNvPr id="7" name="TextBox 6">
            <a:extLst>
              <a:ext uri="{FF2B5EF4-FFF2-40B4-BE49-F238E27FC236}">
                <a16:creationId xmlns:a16="http://schemas.microsoft.com/office/drawing/2014/main" id="{6C42B095-A3DD-461F-A3E7-A2C5FA498F8E}"/>
              </a:ext>
            </a:extLst>
          </p:cNvPr>
          <p:cNvSpPr txBox="1"/>
          <p:nvPr/>
        </p:nvSpPr>
        <p:spPr>
          <a:xfrm>
            <a:off x="5354118" y="1780314"/>
            <a:ext cx="3704894" cy="400110"/>
          </a:xfrm>
          <a:prstGeom prst="rect">
            <a:avLst/>
          </a:prstGeom>
          <a:noFill/>
        </p:spPr>
        <p:txBody>
          <a:bodyPr wrap="square" rtlCol="0">
            <a:spAutoFit/>
          </a:bodyPr>
          <a:lstStyle/>
          <a:p>
            <a:r>
              <a:rPr lang="bg-BG" sz="2000" dirty="0">
                <a:latin typeface="Arial" panose="020B0604020202020204" pitchFamily="34" charset="0"/>
              </a:rPr>
              <a:t>Здрави нитови съединения</a:t>
            </a:r>
            <a:endParaRPr lang="en-US" sz="2000" dirty="0">
              <a:latin typeface="Arial" panose="020B0604020202020204" pitchFamily="34" charset="0"/>
            </a:endParaRPr>
          </a:p>
        </p:txBody>
      </p:sp>
      <p:sp>
        <p:nvSpPr>
          <p:cNvPr id="8" name="TextBox 7">
            <a:extLst>
              <a:ext uri="{FF2B5EF4-FFF2-40B4-BE49-F238E27FC236}">
                <a16:creationId xmlns:a16="http://schemas.microsoft.com/office/drawing/2014/main" id="{C8470D74-FC72-4E4D-B193-572B060910C9}"/>
              </a:ext>
            </a:extLst>
          </p:cNvPr>
          <p:cNvSpPr txBox="1"/>
          <p:nvPr/>
        </p:nvSpPr>
        <p:spPr>
          <a:xfrm>
            <a:off x="251520" y="4322604"/>
            <a:ext cx="2808312" cy="1938992"/>
          </a:xfrm>
          <a:prstGeom prst="rect">
            <a:avLst/>
          </a:prstGeom>
          <a:noFill/>
        </p:spPr>
        <p:txBody>
          <a:bodyPr wrap="square" rtlCol="0">
            <a:spAutoFit/>
          </a:bodyPr>
          <a:lstStyle/>
          <a:p>
            <a:r>
              <a:rPr lang="bg-BG" sz="2000" dirty="0">
                <a:latin typeface="Arial" panose="020B0604020202020204" pitchFamily="34" charset="0"/>
              </a:rPr>
              <a:t>Здраво-плътни нитови съединения</a:t>
            </a:r>
          </a:p>
          <a:p>
            <a:endParaRPr lang="bg-BG" sz="2000" dirty="0">
              <a:latin typeface="Arial" panose="020B0604020202020204" pitchFamily="34" charset="0"/>
            </a:endParaRPr>
          </a:p>
          <a:p>
            <a:r>
              <a:rPr lang="bg-BG" sz="2000" dirty="0">
                <a:latin typeface="Arial" panose="020B0604020202020204" pitchFamily="34" charset="0"/>
              </a:rPr>
              <a:t>Много ограничено е приложението им в машиностроенето</a:t>
            </a:r>
            <a:endParaRPr lang="en-US" sz="2000" dirty="0">
              <a:latin typeface="Arial" panose="020B0604020202020204" pitchFamily="34" charset="0"/>
            </a:endParaRPr>
          </a:p>
        </p:txBody>
      </p:sp>
      <p:sp>
        <p:nvSpPr>
          <p:cNvPr id="9" name="Arrow: Right 8">
            <a:extLst>
              <a:ext uri="{FF2B5EF4-FFF2-40B4-BE49-F238E27FC236}">
                <a16:creationId xmlns:a16="http://schemas.microsoft.com/office/drawing/2014/main" id="{122CF785-50FD-4BE8-A9EA-9D0BE4F03696}"/>
              </a:ext>
            </a:extLst>
          </p:cNvPr>
          <p:cNvSpPr/>
          <p:nvPr/>
        </p:nvSpPr>
        <p:spPr>
          <a:xfrm>
            <a:off x="3131840" y="5013176"/>
            <a:ext cx="93610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39276CEF-30E0-429F-B36D-F416D309ABB9}"/>
              </a:ext>
            </a:extLst>
          </p:cNvPr>
          <p:cNvSpPr/>
          <p:nvPr/>
        </p:nvSpPr>
        <p:spPr>
          <a:xfrm>
            <a:off x="4378492" y="1692523"/>
            <a:ext cx="841580"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72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56FC-D303-426F-B56E-C775F67A6931}"/>
              </a:ext>
            </a:extLst>
          </p:cNvPr>
          <p:cNvSpPr>
            <a:spLocks noGrp="1"/>
          </p:cNvSpPr>
          <p:nvPr>
            <p:ph type="title"/>
          </p:nvPr>
        </p:nvSpPr>
        <p:spPr>
          <a:xfrm>
            <a:off x="457200" y="274638"/>
            <a:ext cx="8229600" cy="202034"/>
          </a:xfrm>
        </p:spPr>
        <p:txBody>
          <a:bodyPr/>
          <a:lstStyle/>
          <a:p>
            <a:r>
              <a:rPr lang="bg-BG" sz="2400" dirty="0">
                <a:solidFill>
                  <a:srgbClr val="C00000"/>
                </a:solidFill>
                <a:effectLst/>
                <a:latin typeface="Arial" pitchFamily="34" charset="0"/>
                <a:cs typeface="Arial" pitchFamily="34" charset="0"/>
              </a:rPr>
              <a:t>Неразглобяеми съединения</a:t>
            </a:r>
            <a:br>
              <a:rPr lang="bg-BG" sz="2400" dirty="0">
                <a:solidFill>
                  <a:srgbClr val="C00000"/>
                </a:solidFill>
                <a:effectLst/>
                <a:latin typeface="Arial" pitchFamily="34" charset="0"/>
                <a:cs typeface="Arial" pitchFamily="34" charset="0"/>
              </a:rPr>
            </a:br>
            <a:endParaRPr lang="en-US" sz="2400" dirty="0"/>
          </a:p>
        </p:txBody>
      </p:sp>
      <p:sp>
        <p:nvSpPr>
          <p:cNvPr id="3" name="Content Placeholder 2">
            <a:extLst>
              <a:ext uri="{FF2B5EF4-FFF2-40B4-BE49-F238E27FC236}">
                <a16:creationId xmlns:a16="http://schemas.microsoft.com/office/drawing/2014/main" id="{42569D93-6975-461D-9820-C26568FCD66F}"/>
              </a:ext>
            </a:extLst>
          </p:cNvPr>
          <p:cNvSpPr>
            <a:spLocks noGrp="1"/>
          </p:cNvSpPr>
          <p:nvPr>
            <p:ph idx="1"/>
          </p:nvPr>
        </p:nvSpPr>
        <p:spPr>
          <a:xfrm>
            <a:off x="370586" y="2667422"/>
            <a:ext cx="8568952" cy="1946920"/>
          </a:xfrm>
        </p:spPr>
        <p:txBody>
          <a:bodyPr/>
          <a:lstStyle/>
          <a:p>
            <a:pPr>
              <a:buFont typeface="Wingdings" panose="05000000000000000000" pitchFamily="2" charset="2"/>
              <a:buChar char="Ø"/>
            </a:pPr>
            <a:r>
              <a:rPr lang="bg-BG" sz="2000" dirty="0">
                <a:latin typeface="Arial" panose="020B0604020202020204" pitchFamily="34" charset="0"/>
                <a:cs typeface="Arial" panose="020B0604020202020204" pitchFamily="34" charset="0"/>
              </a:rPr>
              <a:t>Задачи при якостно изчисление на нитови съединения:</a:t>
            </a:r>
          </a:p>
          <a:p>
            <a:endParaRPr lang="bg-BG" sz="2000" dirty="0">
              <a:latin typeface="Arial" panose="020B0604020202020204" pitchFamily="34" charset="0"/>
              <a:cs typeface="Arial" panose="020B0604020202020204" pitchFamily="34" charset="0"/>
            </a:endParaRPr>
          </a:p>
          <a:p>
            <a:pPr>
              <a:buFont typeface="Wingdings" panose="05000000000000000000" pitchFamily="2" charset="2"/>
              <a:buChar char="ü"/>
            </a:pPr>
            <a:r>
              <a:rPr lang="bg-BG" sz="2000" dirty="0">
                <a:latin typeface="Arial" panose="020B0604020202020204" pitchFamily="34" charset="0"/>
                <a:cs typeface="Arial" panose="020B0604020202020204" pitchFamily="34" charset="0"/>
              </a:rPr>
              <a:t>1. Намиране на необходимото сечение, т.е – оразмеряване;</a:t>
            </a:r>
          </a:p>
          <a:p>
            <a:pPr>
              <a:buFont typeface="Wingdings" panose="05000000000000000000" pitchFamily="2" charset="2"/>
              <a:buChar char="ü"/>
            </a:pPr>
            <a:r>
              <a:rPr lang="bg-BG" sz="2000" dirty="0">
                <a:latin typeface="Arial" panose="020B0604020202020204" pitchFamily="34" charset="0"/>
                <a:cs typeface="Arial" panose="020B0604020202020204" pitchFamily="34" charset="0"/>
              </a:rPr>
              <a:t>2. Определяне на максималната сила;</a:t>
            </a:r>
          </a:p>
          <a:p>
            <a:pPr>
              <a:buFont typeface="Wingdings" panose="05000000000000000000" pitchFamily="2" charset="2"/>
              <a:buChar char="ü"/>
            </a:pPr>
            <a:r>
              <a:rPr lang="bg-BG" sz="2000" dirty="0">
                <a:latin typeface="Arial" panose="020B0604020202020204" pitchFamily="34" charset="0"/>
                <a:cs typeface="Arial" panose="020B0604020202020204" pitchFamily="34" charset="0"/>
              </a:rPr>
              <a:t>3. Сравняване на действителното средно тангенциално напрежение с допустимото.</a:t>
            </a:r>
          </a:p>
          <a:p>
            <a:endParaRPr lang="bg-BG"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34A3E3-AD2C-40C0-93F6-F5E0F92FC71B}"/>
              </a:ext>
            </a:extLst>
          </p:cNvPr>
          <p:cNvPicPr>
            <a:picLocks noChangeAspect="1"/>
          </p:cNvPicPr>
          <p:nvPr/>
        </p:nvPicPr>
        <p:blipFill>
          <a:blip r:embed="rId2"/>
          <a:stretch>
            <a:fillRect/>
          </a:stretch>
        </p:blipFill>
        <p:spPr>
          <a:xfrm>
            <a:off x="1390650" y="629072"/>
            <a:ext cx="6362700" cy="1885950"/>
          </a:xfrm>
          <a:prstGeom prst="rect">
            <a:avLst/>
          </a:prstGeom>
        </p:spPr>
      </p:pic>
      <p:sp>
        <p:nvSpPr>
          <p:cNvPr id="6" name="Rectangle 5">
            <a:extLst>
              <a:ext uri="{FF2B5EF4-FFF2-40B4-BE49-F238E27FC236}">
                <a16:creationId xmlns:a16="http://schemas.microsoft.com/office/drawing/2014/main" id="{1EEFF237-3CB9-4BD4-A9EE-C0816AD19106}"/>
              </a:ext>
            </a:extLst>
          </p:cNvPr>
          <p:cNvSpPr/>
          <p:nvPr/>
        </p:nvSpPr>
        <p:spPr>
          <a:xfrm>
            <a:off x="0" y="5157192"/>
            <a:ext cx="8784976" cy="707886"/>
          </a:xfrm>
          <a:prstGeom prst="rect">
            <a:avLst/>
          </a:prstGeom>
        </p:spPr>
        <p:txBody>
          <a:bodyPr wrap="square">
            <a:spAutoFit/>
          </a:bodyPr>
          <a:lstStyle/>
          <a:p>
            <a:pPr marL="457200" indent="-457200" algn="ctr">
              <a:buFont typeface="Wingdings" panose="05000000000000000000" pitchFamily="2" charset="2"/>
              <a:buChar char="Ø"/>
            </a:pPr>
            <a:r>
              <a:rPr lang="bg-BG" sz="2000" dirty="0">
                <a:latin typeface="Arial" pitchFamily="34" charset="0"/>
              </a:rPr>
              <a:t>Нитовите съединения в уредостроенето не се пресмятат якостно, а се избират по конструктивни съображения. </a:t>
            </a:r>
            <a:endParaRPr lang="en-US" sz="2000" dirty="0">
              <a:latin typeface="Arial" pitchFamily="34" charset="0"/>
            </a:endParaRPr>
          </a:p>
        </p:txBody>
      </p:sp>
      <p:pic>
        <p:nvPicPr>
          <p:cNvPr id="7" name="Picture 6">
            <a:extLst>
              <a:ext uri="{FF2B5EF4-FFF2-40B4-BE49-F238E27FC236}">
                <a16:creationId xmlns:a16="http://schemas.microsoft.com/office/drawing/2014/main" id="{681A8EF9-9693-4E83-91C5-BA2569EBFDE9}"/>
              </a:ext>
            </a:extLst>
          </p:cNvPr>
          <p:cNvPicPr>
            <a:picLocks noChangeAspect="1"/>
          </p:cNvPicPr>
          <p:nvPr/>
        </p:nvPicPr>
        <p:blipFill>
          <a:blip r:embed="rId3"/>
          <a:stretch>
            <a:fillRect/>
          </a:stretch>
        </p:blipFill>
        <p:spPr>
          <a:xfrm>
            <a:off x="4601615" y="6009749"/>
            <a:ext cx="1940936" cy="375597"/>
          </a:xfrm>
          <a:prstGeom prst="rect">
            <a:avLst/>
          </a:prstGeom>
        </p:spPr>
      </p:pic>
      <p:pic>
        <p:nvPicPr>
          <p:cNvPr id="8" name="Picture 7">
            <a:extLst>
              <a:ext uri="{FF2B5EF4-FFF2-40B4-BE49-F238E27FC236}">
                <a16:creationId xmlns:a16="http://schemas.microsoft.com/office/drawing/2014/main" id="{D163EA5A-7AF1-48B6-A958-699AFD5F4ABD}"/>
              </a:ext>
            </a:extLst>
          </p:cNvPr>
          <p:cNvPicPr>
            <a:picLocks noChangeAspect="1"/>
          </p:cNvPicPr>
          <p:nvPr/>
        </p:nvPicPr>
        <p:blipFill>
          <a:blip r:embed="rId4"/>
          <a:stretch>
            <a:fillRect/>
          </a:stretch>
        </p:blipFill>
        <p:spPr>
          <a:xfrm>
            <a:off x="2339752" y="5938487"/>
            <a:ext cx="1940936" cy="446859"/>
          </a:xfrm>
          <a:prstGeom prst="rect">
            <a:avLst/>
          </a:prstGeom>
        </p:spPr>
      </p:pic>
      <p:sp>
        <p:nvSpPr>
          <p:cNvPr id="9" name="TextBox 8">
            <a:extLst>
              <a:ext uri="{FF2B5EF4-FFF2-40B4-BE49-F238E27FC236}">
                <a16:creationId xmlns:a16="http://schemas.microsoft.com/office/drawing/2014/main" id="{63BB57F6-73DC-43D2-B1E3-C8F4336ABE78}"/>
              </a:ext>
            </a:extLst>
          </p:cNvPr>
          <p:cNvSpPr txBox="1"/>
          <p:nvPr/>
        </p:nvSpPr>
        <p:spPr>
          <a:xfrm>
            <a:off x="3870709" y="6458755"/>
            <a:ext cx="5036983" cy="307777"/>
          </a:xfrm>
          <a:prstGeom prst="rect">
            <a:avLst/>
          </a:prstGeom>
          <a:noFill/>
        </p:spPr>
        <p:txBody>
          <a:bodyPr wrap="square" rtlCol="0">
            <a:spAutoFit/>
          </a:bodyPr>
          <a:lstStyle/>
          <a:p>
            <a:r>
              <a:rPr lang="en-US" sz="1400" dirty="0"/>
              <a:t>http://</a:t>
            </a:r>
            <a:r>
              <a:rPr lang="bg-BG" sz="1400" dirty="0"/>
              <a:t>е</a:t>
            </a:r>
            <a:r>
              <a:rPr lang="en-US" sz="1400" dirty="0"/>
              <a:t>lse.uctm.edu/users/</a:t>
            </a:r>
            <a:r>
              <a:rPr lang="en-US" sz="1400" dirty="0" err="1"/>
              <a:t>Iliev</a:t>
            </a:r>
            <a:r>
              <a:rPr lang="en-US" sz="1400" dirty="0"/>
              <a:t>/</a:t>
            </a:r>
            <a:r>
              <a:rPr lang="en-US" sz="1400" dirty="0" err="1"/>
              <a:t>lekcij</a:t>
            </a:r>
            <a:r>
              <a:rPr lang="en-US" sz="1400" dirty="0"/>
              <a:t>/N18/N18_nit.htm</a:t>
            </a:r>
          </a:p>
        </p:txBody>
      </p:sp>
    </p:spTree>
    <p:extLst>
      <p:ext uri="{BB962C8B-B14F-4D97-AF65-F5344CB8AC3E}">
        <p14:creationId xmlns:p14="http://schemas.microsoft.com/office/powerpoint/2010/main" val="3269902757"/>
      </p:ext>
    </p:extLst>
  </p:cSld>
  <p:clrMapOvr>
    <a:masterClrMapping/>
  </p:clrMapOvr>
</p:sld>
</file>

<file path=ppt/theme/theme1.xml><?xml version="1.0" encoding="utf-8"?>
<a:theme xmlns:a="http://schemas.openxmlformats.org/drawingml/2006/main" name="Slit">
  <a:themeElements>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fontScheme name="Slit">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lit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Slit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lit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Slit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Slit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Slit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Slit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Slit</Template>
  <TotalTime>6363</TotalTime>
  <Words>2905</Words>
  <Application>Microsoft Office PowerPoint</Application>
  <PresentationFormat>On-screen Show (4:3)</PresentationFormat>
  <Paragraphs>251</Paragraphs>
  <Slides>50</Slides>
  <Notes>5</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50</vt:i4>
      </vt:variant>
    </vt:vector>
  </HeadingPairs>
  <TitlesOfParts>
    <vt:vector size="55" baseType="lpstr">
      <vt:lpstr>Arial</vt:lpstr>
      <vt:lpstr>Cambria Math</vt:lpstr>
      <vt:lpstr>Tahoma</vt:lpstr>
      <vt:lpstr>Wingdings</vt:lpstr>
      <vt:lpstr>Slit</vt:lpstr>
      <vt:lpstr> Технически Университет – София Машиностроителен факултет Катедра “Прецизна техника и уредостроене” </vt:lpstr>
      <vt:lpstr>Машинни съединения</vt:lpstr>
      <vt:lpstr>PowerPoint Presentation</vt:lpstr>
      <vt:lpstr>Нитоване</vt:lpstr>
      <vt:lpstr>Неразглобяеми съединения </vt:lpstr>
      <vt:lpstr>PowerPoint Presentation</vt:lpstr>
      <vt:lpstr>PowerPoint Presentation</vt:lpstr>
      <vt:lpstr>PowerPoint Presentation</vt:lpstr>
      <vt:lpstr>Неразглобяеми съединения </vt:lpstr>
      <vt:lpstr>PowerPoint Presentation</vt:lpstr>
      <vt:lpstr>PowerPoint Presentation</vt:lpstr>
      <vt:lpstr>PowerPoint Presentation</vt:lpstr>
      <vt:lpstr>Челно, точково и линейно (ролково) заваряване</vt:lpstr>
      <vt:lpstr>PowerPoint Presentation</vt:lpstr>
      <vt:lpstr>PowerPoint Presentation</vt:lpstr>
      <vt:lpstr>PowerPoint Presentation</vt:lpstr>
      <vt:lpstr>PowerPoint Presentation</vt:lpstr>
      <vt:lpstr>PowerPoint Presentation</vt:lpstr>
      <vt:lpstr>Неразглобяеми съединения - запояване</vt:lpstr>
      <vt:lpstr>Неразглобяеми съединения - запояване</vt:lpstr>
      <vt:lpstr>PowerPoint Presentation</vt:lpstr>
      <vt:lpstr>PowerPoint Presentation</vt:lpstr>
      <vt:lpstr>PowerPoint Presentation</vt:lpstr>
      <vt:lpstr>PowerPoint Presentation</vt:lpstr>
      <vt:lpstr>PowerPoint Presentation</vt:lpstr>
      <vt:lpstr>PowerPoint Presentation</vt:lpstr>
      <vt:lpstr>Допуски. Съединения със стегнатост</vt:lpstr>
      <vt:lpstr>Видове сглобки според предписания допуск</vt:lpstr>
      <vt:lpstr>PowerPoint Presentation</vt:lpstr>
      <vt:lpstr>Разглобяеми съединения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Технически Университет – София Машиностроителен факултет Катедра “Прецизна техника и уредостроене”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Toshiba</dc:creator>
  <cp:lastModifiedBy>Elitsa Tomova</cp:lastModifiedBy>
  <cp:revision>891</cp:revision>
  <dcterms:created xsi:type="dcterms:W3CDTF">2016-03-18T09:25:41Z</dcterms:created>
  <dcterms:modified xsi:type="dcterms:W3CDTF">2021-06-02T07:58:09Z</dcterms:modified>
</cp:coreProperties>
</file>